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Maven Pro" pitchFamily="2" charset="77"/>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9">
          <p15:clr>
            <a:srgbClr val="A4A3A4"/>
          </p15:clr>
        </p15:guide>
        <p15:guide id="2" pos="1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359"/>
  </p:normalViewPr>
  <p:slideViewPr>
    <p:cSldViewPr snapToGrid="0">
      <p:cViewPr varScale="1">
        <p:scale>
          <a:sx n="126" d="100"/>
          <a:sy n="126" d="100"/>
        </p:scale>
        <p:origin x="1240" y="176"/>
      </p:cViewPr>
      <p:guideLst>
        <p:guide orient="horz" pos="579"/>
        <p:guide pos="1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statsmakemecry.com/smmctheblog/confusing-stats-terms-explained-heteroscedasticity-heterosk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47dec593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147dec593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147dec593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147dec593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147dec593_4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147dec593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400"/>
              <a:t>Let’s consider teams Golden State warriors and Utah Jazz in cluster 1. Both of them are the best performing teams in the NBA with highest average attendance. The main difference is the team valuation for Utah Jazz is very low when compared to GSW.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3a803a90_6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3a803a90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Based on this we already see that offensive skills are better predictors in estimating player’s wins just by looking at the R-squared of these ols models.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147dec59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147dec59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147dec593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147dec59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147dec59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147dec59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147dec593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147dec59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However, Steal seems to have a bigger impact in increasing the player wins estimate. As a player gets one more steal in the game, their wins will increase by 4.294 on average.</a:t>
            </a:r>
            <a:endParaRPr sz="1200">
              <a:solidFill>
                <a:schemeClr val="dk1"/>
              </a:solidFill>
              <a:latin typeface="Times New Roman"/>
              <a:ea typeface="Times New Roman"/>
              <a:cs typeface="Times New Roman"/>
              <a:sym typeface="Times New Roman"/>
            </a:endParaRPr>
          </a:p>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component residual plot shows homoscedasticity in all variables with variable Steal showing the strongest homoscedasticity. This confirms the statement above.</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147dec593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147dec593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Effective Field Goal %, Offensive Rebound, Assist, and Points are all significant in estimating the player wins.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Because Effective Field Goal is in percentage,1% increase in Effective Field Goal, the player wins will increase by 0.065 on average. However, 1 unit increase in points will estimatedly increase the player’s wins by ~0.28.</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Based on the residual plots, we can assume some general </a:t>
            </a:r>
            <a:r>
              <a:rPr lang="en" sz="1200">
                <a:solidFill>
                  <a:schemeClr val="dk1"/>
                </a:solidFill>
                <a:uFill>
                  <a:noFill/>
                </a:uFill>
                <a:latin typeface="Times New Roman"/>
                <a:ea typeface="Times New Roman"/>
                <a:cs typeface="Times New Roman"/>
                <a:sym typeface="Times New Roman"/>
                <a:hlinkClick r:id="rId3"/>
              </a:rPr>
              <a:t>homoscedasticity</a:t>
            </a:r>
            <a:r>
              <a:rPr lang="en" sz="1200">
                <a:solidFill>
                  <a:schemeClr val="dk1"/>
                </a:solidFill>
                <a:latin typeface="Times New Roman"/>
                <a:ea typeface="Times New Roman"/>
                <a:cs typeface="Times New Roman"/>
                <a:sym typeface="Times New Roman"/>
              </a:rPr>
              <a:t> and variable Points seems to be a stronger predictor of a player's wins.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147dec593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147dec59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13a803a90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13a803a90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147dec593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147dec593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Running PSM to test if the comparison is apples to apples. The result indicate that the salary difference is a result of non apples to apples test because in reality, the players who played above average MP have better skills and qualifications as compared to players with below MP.</a:t>
            </a:r>
          </a:p>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Using Logistic Regressions, I predicted the probability of the players to be in the Above MP group. After running multiple models, variables such as Points, Defensive Rebounds, Steal, PIE, and Age are the significant variables to estimate the likelihood of being the above MP group.</a:t>
            </a:r>
            <a:endParaRPr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13a803a9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13a803a9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147dec593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147dec593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161ccc752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161ccc75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124cb42e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124cb42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13a803a90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13a803a90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124cb42e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124cb42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1296f7c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1296f7c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Maven Pro"/>
                <a:ea typeface="Maven Pro"/>
                <a:cs typeface="Maven Pro"/>
                <a:sym typeface="Maven Pro"/>
              </a:rPr>
              <a:t>Findings:</a:t>
            </a:r>
            <a:endParaRPr sz="1800">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800">
                <a:latin typeface="Maven Pro"/>
                <a:ea typeface="Maven Pro"/>
                <a:cs typeface="Maven Pro"/>
                <a:sym typeface="Maven Pro"/>
              </a:rPr>
              <a:t>There are no shooting guards in the upper echelon of player RPMs. Small forwards and point guards seem to be yielding the highest RPM per minutes played. There is only one power forward in the most elite group. </a:t>
            </a:r>
            <a:endParaRPr sz="1800">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endParaRPr sz="1800">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800" b="1">
                <a:latin typeface="Maven Pro"/>
                <a:ea typeface="Maven Pro"/>
                <a:cs typeface="Maven Pro"/>
                <a:sym typeface="Maven Pro"/>
              </a:rPr>
              <a:t>Have shooting guards and power forwards been marginalized, when it comes to contributing to a team's win? It appears so.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1296f7ca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1296f7ca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Maven Pro"/>
                <a:ea typeface="Maven Pro"/>
                <a:cs typeface="Maven Pro"/>
                <a:sym typeface="Maven Pro"/>
              </a:rPr>
              <a:t>Salary Range based on Player’s Position</a:t>
            </a:r>
            <a:endParaRPr sz="1800">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800">
                <a:latin typeface="Maven Pro"/>
                <a:ea typeface="Maven Pro"/>
                <a:cs typeface="Maven Pro"/>
                <a:sym typeface="Maven Pro"/>
              </a:rPr>
              <a:t>Findings:</a:t>
            </a:r>
            <a:endParaRPr sz="1800">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800">
                <a:latin typeface="Maven Pro"/>
                <a:ea typeface="Maven Pro"/>
                <a:cs typeface="Maven Pro"/>
                <a:sym typeface="Maven Pro"/>
              </a:rPr>
              <a:t>Players at the center and Point Forward are on average paid more than players at Point Guard, Small Forward, and Shooting Guard</a:t>
            </a:r>
            <a:endParaRPr sz="1800">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1296f7ca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1296f7ca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13a803a90_6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13a803a90_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F4A8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86625" y="1422900"/>
            <a:ext cx="6784500" cy="3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b="1">
                <a:solidFill>
                  <a:schemeClr val="lt1"/>
                </a:solidFill>
                <a:latin typeface="Maven Pro"/>
                <a:ea typeface="Maven Pro"/>
                <a:cs typeface="Maven Pro"/>
                <a:sym typeface="Maven Pro"/>
              </a:rPr>
              <a:t>Social Power</a:t>
            </a:r>
            <a:r>
              <a:rPr lang="en" sz="3800" b="1">
                <a:solidFill>
                  <a:srgbClr val="FFFFFF"/>
                </a:solidFill>
                <a:latin typeface="Maven Pro"/>
                <a:ea typeface="Maven Pro"/>
                <a:cs typeface="Maven Pro"/>
                <a:sym typeface="Maven Pro"/>
              </a:rPr>
              <a:t> in NBA</a:t>
            </a:r>
            <a:endParaRPr sz="3800" b="1">
              <a:solidFill>
                <a:srgbClr val="FFFFFF"/>
              </a:solidFill>
              <a:latin typeface="Maven Pro"/>
              <a:ea typeface="Maven Pro"/>
              <a:cs typeface="Maven Pro"/>
              <a:sym typeface="Maven Pro"/>
            </a:endParaRPr>
          </a:p>
          <a:p>
            <a:pPr marL="0" lvl="0" indent="0" algn="l" rtl="0">
              <a:spcBef>
                <a:spcPts val="0"/>
              </a:spcBef>
              <a:spcAft>
                <a:spcPts val="0"/>
              </a:spcAft>
              <a:buNone/>
            </a:pPr>
            <a:r>
              <a:rPr lang="en" sz="1400" b="1">
                <a:solidFill>
                  <a:srgbClr val="FFFFFF"/>
                </a:solidFill>
                <a:latin typeface="Maven Pro"/>
                <a:ea typeface="Maven Pro"/>
                <a:cs typeface="Maven Pro"/>
                <a:sym typeface="Maven Pro"/>
              </a:rPr>
              <a:t>NBA on court performance with social influence, popularity and power</a:t>
            </a:r>
            <a:endParaRPr sz="1400" b="1">
              <a:solidFill>
                <a:srgbClr val="FFFFFF"/>
              </a:solidFill>
              <a:latin typeface="Maven Pro"/>
              <a:ea typeface="Maven Pro"/>
              <a:cs typeface="Maven Pro"/>
              <a:sym typeface="Maven Pro"/>
            </a:endParaRPr>
          </a:p>
        </p:txBody>
      </p:sp>
      <p:sp>
        <p:nvSpPr>
          <p:cNvPr id="55" name="Google Shape;55;p13"/>
          <p:cNvSpPr txBox="1">
            <a:spLocks noGrp="1"/>
          </p:cNvSpPr>
          <p:nvPr>
            <p:ph type="subTitle" idx="1"/>
          </p:nvPr>
        </p:nvSpPr>
        <p:spPr>
          <a:xfrm>
            <a:off x="61425" y="3735600"/>
            <a:ext cx="6109500" cy="6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Maven Pro"/>
                <a:ea typeface="Maven Pro"/>
                <a:cs typeface="Maven Pro"/>
                <a:sym typeface="Maven Pro"/>
              </a:rPr>
              <a:t>BANA 277 Final Project</a:t>
            </a:r>
            <a:endParaRPr sz="1800" b="1">
              <a:solidFill>
                <a:schemeClr val="lt1"/>
              </a:solidFill>
              <a:latin typeface="Maven Pro"/>
              <a:ea typeface="Maven Pro"/>
              <a:cs typeface="Maven Pro"/>
              <a:sym typeface="Maven Pro"/>
            </a:endParaRPr>
          </a:p>
          <a:p>
            <a:pPr marL="0" lvl="0" indent="0" algn="l" rtl="0">
              <a:spcBef>
                <a:spcPts val="0"/>
              </a:spcBef>
              <a:spcAft>
                <a:spcPts val="0"/>
              </a:spcAft>
              <a:buNone/>
            </a:pPr>
            <a:r>
              <a:rPr lang="en" sz="1400">
                <a:solidFill>
                  <a:schemeClr val="lt1"/>
                </a:solidFill>
                <a:latin typeface="Maven Pro"/>
                <a:ea typeface="Maven Pro"/>
                <a:cs typeface="Maven Pro"/>
                <a:sym typeface="Maven Pro"/>
              </a:rPr>
              <a:t>Jennifer S., Joanna Y., Manodhar A., Sushrut S., Vedant K.</a:t>
            </a:r>
            <a:endParaRPr sz="1400">
              <a:solidFill>
                <a:schemeClr val="lt1"/>
              </a:solidFill>
              <a:latin typeface="Maven Pro"/>
              <a:ea typeface="Maven Pro"/>
              <a:cs typeface="Maven Pro"/>
              <a:sym typeface="Maven Pro"/>
            </a:endParaRPr>
          </a:p>
        </p:txBody>
      </p:sp>
      <p:cxnSp>
        <p:nvCxnSpPr>
          <p:cNvPr id="56" name="Google Shape;56;p13"/>
          <p:cNvCxnSpPr/>
          <p:nvPr/>
        </p:nvCxnSpPr>
        <p:spPr>
          <a:xfrm>
            <a:off x="450" y="4514375"/>
            <a:ext cx="9143100" cy="1200"/>
          </a:xfrm>
          <a:prstGeom prst="straightConnector1">
            <a:avLst/>
          </a:prstGeom>
          <a:noFill/>
          <a:ln w="228600" cap="flat" cmpd="sng">
            <a:solidFill>
              <a:srgbClr val="D23535"/>
            </a:solidFill>
            <a:prstDash val="solid"/>
            <a:round/>
            <a:headEnd type="none" w="med" len="med"/>
            <a:tailEnd type="none" w="med" len="med"/>
          </a:ln>
        </p:spPr>
      </p:cxnSp>
      <p:pic>
        <p:nvPicPr>
          <p:cNvPr id="57" name="Google Shape;57;p13"/>
          <p:cNvPicPr preferRelativeResize="0"/>
          <p:nvPr/>
        </p:nvPicPr>
        <p:blipFill>
          <a:blip r:embed="rId3">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lt1"/>
                </a:solidFill>
                <a:latin typeface="Maven Pro"/>
                <a:ea typeface="Maven Pro"/>
                <a:cs typeface="Maven Pro"/>
                <a:sym typeface="Maven Pro"/>
              </a:rPr>
              <a:t>Team valuation with &gt;1 billion has higher attendance for both eastern and western conference teams</a:t>
            </a:r>
            <a:endParaRPr sz="2000" b="1">
              <a:solidFill>
                <a:srgbClr val="FFFFFF"/>
              </a:solidFill>
              <a:latin typeface="Maven Pro"/>
              <a:ea typeface="Maven Pro"/>
              <a:cs typeface="Maven Pro"/>
              <a:sym typeface="Maven Pro"/>
            </a:endParaRPr>
          </a:p>
        </p:txBody>
      </p:sp>
      <p:pic>
        <p:nvPicPr>
          <p:cNvPr id="125" name="Google Shape;125;p22"/>
          <p:cNvPicPr preferRelativeResize="0"/>
          <p:nvPr/>
        </p:nvPicPr>
        <p:blipFill>
          <a:blip r:embed="rId3">
            <a:alphaModFix/>
          </a:blip>
          <a:stretch>
            <a:fillRect/>
          </a:stretch>
        </p:blipFill>
        <p:spPr>
          <a:xfrm>
            <a:off x="213525" y="919862"/>
            <a:ext cx="5246925" cy="3395050"/>
          </a:xfrm>
          <a:prstGeom prst="rect">
            <a:avLst/>
          </a:prstGeom>
          <a:noFill/>
          <a:ln>
            <a:noFill/>
          </a:ln>
        </p:spPr>
      </p:pic>
      <p:pic>
        <p:nvPicPr>
          <p:cNvPr id="126" name="Google Shape;126;p22"/>
          <p:cNvPicPr preferRelativeResize="0"/>
          <p:nvPr/>
        </p:nvPicPr>
        <p:blipFill>
          <a:blip r:embed="rId4">
            <a:alphaModFix/>
          </a:blip>
          <a:stretch>
            <a:fillRect/>
          </a:stretch>
        </p:blipFill>
        <p:spPr>
          <a:xfrm>
            <a:off x="8452507" y="4009949"/>
            <a:ext cx="510216" cy="1133557"/>
          </a:xfrm>
          <a:prstGeom prst="rect">
            <a:avLst/>
          </a:prstGeom>
          <a:noFill/>
          <a:ln>
            <a:noFill/>
          </a:ln>
        </p:spPr>
      </p:pic>
      <p:sp>
        <p:nvSpPr>
          <p:cNvPr id="127" name="Google Shape;127;p22"/>
          <p:cNvSpPr txBox="1">
            <a:spLocks noGrp="1"/>
          </p:cNvSpPr>
          <p:nvPr>
            <p:ph type="title"/>
          </p:nvPr>
        </p:nvSpPr>
        <p:spPr>
          <a:xfrm>
            <a:off x="0" y="4561525"/>
            <a:ext cx="8302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lt1"/>
                </a:solidFill>
                <a:latin typeface="Maven Pro"/>
                <a:ea typeface="Maven Pro"/>
                <a:cs typeface="Maven Pro"/>
                <a:sym typeface="Maven Pro"/>
              </a:rPr>
              <a:t>Note: Names displayed on the charts have salaries &gt;$2.5Bn or 20k average attendance or ELO&gt;1500</a:t>
            </a:r>
            <a:endParaRPr sz="1200" b="1">
              <a:solidFill>
                <a:srgbClr val="FFFFFF"/>
              </a:solidFill>
              <a:latin typeface="Maven Pro"/>
              <a:ea typeface="Maven Pro"/>
              <a:cs typeface="Maven Pro"/>
              <a:sym typeface="Maven Pro"/>
            </a:endParaRPr>
          </a:p>
        </p:txBody>
      </p:sp>
      <p:pic>
        <p:nvPicPr>
          <p:cNvPr id="128" name="Google Shape;128;p22"/>
          <p:cNvPicPr preferRelativeResize="0"/>
          <p:nvPr/>
        </p:nvPicPr>
        <p:blipFill>
          <a:blip r:embed="rId5">
            <a:alphaModFix/>
          </a:blip>
          <a:stretch>
            <a:fillRect/>
          </a:stretch>
        </p:blipFill>
        <p:spPr>
          <a:xfrm>
            <a:off x="5847925" y="1502675"/>
            <a:ext cx="3028950" cy="198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Maven Pro"/>
                <a:ea typeface="Maven Pro"/>
                <a:cs typeface="Maven Pro"/>
                <a:sym typeface="Maven Pro"/>
              </a:rPr>
              <a:t>High performing teams have higher attendance for both eastern and western conference teams</a:t>
            </a:r>
            <a:endParaRPr sz="2000" b="1">
              <a:solidFill>
                <a:srgbClr val="FFFFFF"/>
              </a:solidFill>
              <a:latin typeface="Maven Pro"/>
              <a:ea typeface="Maven Pro"/>
              <a:cs typeface="Maven Pro"/>
              <a:sym typeface="Maven Pro"/>
            </a:endParaRPr>
          </a:p>
        </p:txBody>
      </p:sp>
      <p:pic>
        <p:nvPicPr>
          <p:cNvPr id="134" name="Google Shape;134;p23"/>
          <p:cNvPicPr preferRelativeResize="0"/>
          <p:nvPr/>
        </p:nvPicPr>
        <p:blipFill>
          <a:blip r:embed="rId3">
            <a:alphaModFix/>
          </a:blip>
          <a:stretch>
            <a:fillRect/>
          </a:stretch>
        </p:blipFill>
        <p:spPr>
          <a:xfrm>
            <a:off x="8452507" y="4009949"/>
            <a:ext cx="510216" cy="1133557"/>
          </a:xfrm>
          <a:prstGeom prst="rect">
            <a:avLst/>
          </a:prstGeom>
          <a:noFill/>
          <a:ln>
            <a:noFill/>
          </a:ln>
        </p:spPr>
      </p:pic>
      <p:sp>
        <p:nvSpPr>
          <p:cNvPr id="135" name="Google Shape;135;p23"/>
          <p:cNvSpPr txBox="1">
            <a:spLocks noGrp="1"/>
          </p:cNvSpPr>
          <p:nvPr>
            <p:ph type="title"/>
          </p:nvPr>
        </p:nvSpPr>
        <p:spPr>
          <a:xfrm>
            <a:off x="0" y="4561525"/>
            <a:ext cx="8302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lt1"/>
                </a:solidFill>
                <a:latin typeface="Maven Pro"/>
                <a:ea typeface="Maven Pro"/>
                <a:cs typeface="Maven Pro"/>
                <a:sym typeface="Maven Pro"/>
              </a:rPr>
              <a:t>Note: Names displayed on the charts have salaries &gt;$2.5Bn or 20k average attendance or ELO&gt;1500</a:t>
            </a:r>
            <a:endParaRPr sz="1200" b="1">
              <a:solidFill>
                <a:srgbClr val="FFFFFF"/>
              </a:solidFill>
              <a:latin typeface="Maven Pro"/>
              <a:ea typeface="Maven Pro"/>
              <a:cs typeface="Maven Pro"/>
              <a:sym typeface="Maven Pro"/>
            </a:endParaRPr>
          </a:p>
        </p:txBody>
      </p:sp>
      <p:pic>
        <p:nvPicPr>
          <p:cNvPr id="136" name="Google Shape;136;p23" descr="A screenshot of a cell phone&#10;&#10;Description automatically generated"/>
          <p:cNvPicPr preferRelativeResize="0"/>
          <p:nvPr/>
        </p:nvPicPr>
        <p:blipFill>
          <a:blip r:embed="rId4">
            <a:alphaModFix/>
          </a:blip>
          <a:stretch>
            <a:fillRect/>
          </a:stretch>
        </p:blipFill>
        <p:spPr>
          <a:xfrm>
            <a:off x="226722" y="923975"/>
            <a:ext cx="5248656" cy="3392424"/>
          </a:xfrm>
          <a:prstGeom prst="rect">
            <a:avLst/>
          </a:prstGeom>
          <a:noFill/>
          <a:ln>
            <a:noFill/>
          </a:ln>
        </p:spPr>
      </p:pic>
      <p:pic>
        <p:nvPicPr>
          <p:cNvPr id="137" name="Google Shape;137;p23" descr="A screenshot of a cell phone&#10;&#10;Description automatically generated"/>
          <p:cNvPicPr preferRelativeResize="0"/>
          <p:nvPr/>
        </p:nvPicPr>
        <p:blipFill>
          <a:blip r:embed="rId5">
            <a:alphaModFix/>
          </a:blip>
          <a:stretch>
            <a:fillRect/>
          </a:stretch>
        </p:blipFill>
        <p:spPr>
          <a:xfrm>
            <a:off x="5638503" y="1420488"/>
            <a:ext cx="33242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Maven Pro"/>
                <a:ea typeface="Maven Pro"/>
                <a:cs typeface="Maven Pro"/>
                <a:sym typeface="Maven Pro"/>
              </a:rPr>
              <a:t>For teams with high performance and attendance, Team managers can make changes that could significantly raise the Team valuation </a:t>
            </a:r>
            <a:endParaRPr sz="2000" b="1">
              <a:solidFill>
                <a:srgbClr val="FFFFFF"/>
              </a:solidFill>
              <a:latin typeface="Maven Pro"/>
              <a:ea typeface="Maven Pro"/>
              <a:cs typeface="Maven Pro"/>
              <a:sym typeface="Maven Pro"/>
            </a:endParaRPr>
          </a:p>
        </p:txBody>
      </p:sp>
      <p:pic>
        <p:nvPicPr>
          <p:cNvPr id="143" name="Google Shape;143;p24"/>
          <p:cNvPicPr preferRelativeResize="0"/>
          <p:nvPr/>
        </p:nvPicPr>
        <p:blipFill>
          <a:blip r:embed="rId3">
            <a:alphaModFix/>
          </a:blip>
          <a:stretch>
            <a:fillRect/>
          </a:stretch>
        </p:blipFill>
        <p:spPr>
          <a:xfrm>
            <a:off x="8452507" y="4009949"/>
            <a:ext cx="510216" cy="1133557"/>
          </a:xfrm>
          <a:prstGeom prst="rect">
            <a:avLst/>
          </a:prstGeom>
          <a:noFill/>
          <a:ln>
            <a:noFill/>
          </a:ln>
        </p:spPr>
      </p:pic>
      <p:sp>
        <p:nvSpPr>
          <p:cNvPr id="144" name="Google Shape;144;p24"/>
          <p:cNvSpPr txBox="1">
            <a:spLocks noGrp="1"/>
          </p:cNvSpPr>
          <p:nvPr>
            <p:ph type="title"/>
          </p:nvPr>
        </p:nvSpPr>
        <p:spPr>
          <a:xfrm>
            <a:off x="0" y="4561525"/>
            <a:ext cx="8302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lt1"/>
                </a:solidFill>
                <a:latin typeface="Maven Pro"/>
                <a:ea typeface="Maven Pro"/>
                <a:cs typeface="Maven Pro"/>
                <a:sym typeface="Maven Pro"/>
              </a:rPr>
              <a:t>Note: Names displayed on the charts have 20k average attendance or ELO&gt;1500</a:t>
            </a:r>
            <a:endParaRPr sz="1200" b="1">
              <a:solidFill>
                <a:srgbClr val="FFFFFF"/>
              </a:solidFill>
              <a:latin typeface="Maven Pro"/>
              <a:ea typeface="Maven Pro"/>
              <a:cs typeface="Maven Pro"/>
              <a:sym typeface="Maven Pro"/>
            </a:endParaRPr>
          </a:p>
        </p:txBody>
      </p:sp>
      <p:pic>
        <p:nvPicPr>
          <p:cNvPr id="145" name="Google Shape;145;p24"/>
          <p:cNvPicPr preferRelativeResize="0"/>
          <p:nvPr/>
        </p:nvPicPr>
        <p:blipFill>
          <a:blip r:embed="rId4">
            <a:alphaModFix/>
          </a:blip>
          <a:stretch>
            <a:fillRect/>
          </a:stretch>
        </p:blipFill>
        <p:spPr>
          <a:xfrm>
            <a:off x="311700" y="1181888"/>
            <a:ext cx="4810125" cy="3124200"/>
          </a:xfrm>
          <a:prstGeom prst="rect">
            <a:avLst/>
          </a:prstGeom>
          <a:noFill/>
          <a:ln>
            <a:noFill/>
          </a:ln>
        </p:spPr>
      </p:pic>
      <p:sp>
        <p:nvSpPr>
          <p:cNvPr id="146" name="Google Shape;146;p24"/>
          <p:cNvSpPr txBox="1"/>
          <p:nvPr/>
        </p:nvSpPr>
        <p:spPr>
          <a:xfrm>
            <a:off x="5623050" y="1567400"/>
            <a:ext cx="3000000" cy="235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lt1"/>
                </a:solidFill>
              </a:rPr>
              <a:t>Teams in Cluster 1 are high performing teams with high attendance, whereas the cluster 2 are low performing teams with low attendance.  Hence, there’s opportunity for the Utah Jazz to make changes in their team that could significantly raise the valuation of their team.</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152400" y="85050"/>
            <a:ext cx="879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Player Level OLS Models to Identify Relationships</a:t>
            </a:r>
            <a:endParaRPr b="1">
              <a:solidFill>
                <a:schemeClr val="lt1"/>
              </a:solidFill>
              <a:latin typeface="Maven Pro"/>
              <a:ea typeface="Maven Pro"/>
              <a:cs typeface="Maven Pro"/>
              <a:sym typeface="Maven Pro"/>
            </a:endParaRPr>
          </a:p>
        </p:txBody>
      </p:sp>
      <p:pic>
        <p:nvPicPr>
          <p:cNvPr id="152" name="Google Shape;152;p25"/>
          <p:cNvPicPr preferRelativeResize="0"/>
          <p:nvPr/>
        </p:nvPicPr>
        <p:blipFill>
          <a:blip r:embed="rId3">
            <a:alphaModFix/>
          </a:blip>
          <a:stretch>
            <a:fillRect/>
          </a:stretch>
        </p:blipFill>
        <p:spPr>
          <a:xfrm>
            <a:off x="4685925" y="798550"/>
            <a:ext cx="4312000" cy="4043100"/>
          </a:xfrm>
          <a:prstGeom prst="rect">
            <a:avLst/>
          </a:prstGeom>
          <a:noFill/>
          <a:ln>
            <a:noFill/>
          </a:ln>
        </p:spPr>
      </p:pic>
      <p:pic>
        <p:nvPicPr>
          <p:cNvPr id="153" name="Google Shape;153;p25"/>
          <p:cNvPicPr preferRelativeResize="0"/>
          <p:nvPr/>
        </p:nvPicPr>
        <p:blipFill>
          <a:blip r:embed="rId4">
            <a:alphaModFix/>
          </a:blip>
          <a:stretch>
            <a:fillRect/>
          </a:stretch>
        </p:blipFill>
        <p:spPr>
          <a:xfrm>
            <a:off x="86300" y="798550"/>
            <a:ext cx="4381125" cy="40430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172275" y="194625"/>
            <a:ext cx="8520600" cy="8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Social Media and Player Wins </a:t>
            </a:r>
            <a:endParaRPr b="1">
              <a:solidFill>
                <a:schemeClr val="lt1"/>
              </a:solidFill>
              <a:latin typeface="Maven Pro"/>
              <a:ea typeface="Maven Pro"/>
              <a:cs typeface="Maven Pro"/>
              <a:sym typeface="Maven Pro"/>
            </a:endParaRPr>
          </a:p>
          <a:p>
            <a:pPr marL="0" lvl="0" indent="0" algn="l" rtl="0">
              <a:spcBef>
                <a:spcPts val="0"/>
              </a:spcBef>
              <a:spcAft>
                <a:spcPts val="0"/>
              </a:spcAft>
              <a:buNone/>
            </a:pPr>
            <a:r>
              <a:rPr lang="en" sz="2000" b="1">
                <a:solidFill>
                  <a:schemeClr val="lt1"/>
                </a:solidFill>
                <a:latin typeface="Maven Pro"/>
                <a:ea typeface="Maven Pro"/>
                <a:cs typeface="Maven Pro"/>
                <a:sym typeface="Maven Pro"/>
              </a:rPr>
              <a:t>(R-Squared = 0.217)</a:t>
            </a:r>
            <a:endParaRPr sz="2000" b="1">
              <a:solidFill>
                <a:schemeClr val="lt1"/>
              </a:solidFill>
              <a:latin typeface="Maven Pro"/>
              <a:ea typeface="Maven Pro"/>
              <a:cs typeface="Maven Pro"/>
              <a:sym typeface="Maven Pro"/>
            </a:endParaRPr>
          </a:p>
        </p:txBody>
      </p:sp>
      <p:pic>
        <p:nvPicPr>
          <p:cNvPr id="159" name="Google Shape;159;p26"/>
          <p:cNvPicPr preferRelativeResize="0"/>
          <p:nvPr/>
        </p:nvPicPr>
        <p:blipFill>
          <a:blip r:embed="rId3">
            <a:alphaModFix/>
          </a:blip>
          <a:stretch>
            <a:fillRect/>
          </a:stretch>
        </p:blipFill>
        <p:spPr>
          <a:xfrm>
            <a:off x="3820200" y="1149351"/>
            <a:ext cx="5068199" cy="3717799"/>
          </a:xfrm>
          <a:prstGeom prst="rect">
            <a:avLst/>
          </a:prstGeom>
          <a:noFill/>
          <a:ln>
            <a:noFill/>
          </a:ln>
        </p:spPr>
      </p:pic>
      <p:sp>
        <p:nvSpPr>
          <p:cNvPr id="160" name="Google Shape;160;p26"/>
          <p:cNvSpPr txBox="1"/>
          <p:nvPr/>
        </p:nvSpPr>
        <p:spPr>
          <a:xfrm>
            <a:off x="7575500" y="2697750"/>
            <a:ext cx="5577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latin typeface="Maven Pro"/>
                <a:ea typeface="Maven Pro"/>
                <a:cs typeface="Maven Pro"/>
                <a:sym typeface="Maven Pro"/>
              </a:rPr>
              <a:t>*</a:t>
            </a:r>
            <a:endParaRPr sz="4800" b="1">
              <a:solidFill>
                <a:srgbClr val="FF0000"/>
              </a:solidFill>
              <a:latin typeface="Maven Pro"/>
              <a:ea typeface="Maven Pro"/>
              <a:cs typeface="Maven Pro"/>
              <a:sym typeface="Maven Pro"/>
            </a:endParaRPr>
          </a:p>
        </p:txBody>
      </p:sp>
      <p:sp>
        <p:nvSpPr>
          <p:cNvPr id="161" name="Google Shape;161;p26"/>
          <p:cNvSpPr txBox="1"/>
          <p:nvPr/>
        </p:nvSpPr>
        <p:spPr>
          <a:xfrm>
            <a:off x="6937825" y="3793050"/>
            <a:ext cx="5577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latin typeface="Maven Pro"/>
                <a:ea typeface="Maven Pro"/>
                <a:cs typeface="Maven Pro"/>
                <a:sym typeface="Maven Pro"/>
              </a:rPr>
              <a:t>*</a:t>
            </a:r>
            <a:endParaRPr sz="4800" b="1">
              <a:solidFill>
                <a:srgbClr val="FF0000"/>
              </a:solidFill>
              <a:latin typeface="Maven Pro"/>
              <a:ea typeface="Maven Pro"/>
              <a:cs typeface="Maven Pro"/>
              <a:sym typeface="Maven Pro"/>
            </a:endParaRPr>
          </a:p>
        </p:txBody>
      </p:sp>
      <p:sp>
        <p:nvSpPr>
          <p:cNvPr id="162" name="Google Shape;162;p26"/>
          <p:cNvSpPr txBox="1"/>
          <p:nvPr/>
        </p:nvSpPr>
        <p:spPr>
          <a:xfrm>
            <a:off x="172275" y="1359400"/>
            <a:ext cx="3439200" cy="3183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Maven Pro"/>
              <a:buChar char="●"/>
            </a:pPr>
            <a:r>
              <a:rPr lang="en" sz="1800">
                <a:solidFill>
                  <a:schemeClr val="lt1"/>
                </a:solidFill>
                <a:latin typeface="Maven Pro"/>
                <a:ea typeface="Maven Pro"/>
                <a:cs typeface="Maven Pro"/>
                <a:sym typeface="Maven Pro"/>
              </a:rPr>
              <a:t>Intercept = -.4524</a:t>
            </a:r>
            <a:endParaRPr sz="1800">
              <a:solidFill>
                <a:schemeClr val="lt1"/>
              </a:solidFill>
              <a:latin typeface="Maven Pro"/>
              <a:ea typeface="Maven Pro"/>
              <a:cs typeface="Maven Pro"/>
              <a:sym typeface="Maven Pro"/>
            </a:endParaRPr>
          </a:p>
          <a:p>
            <a:pPr marL="457200" lvl="0" indent="-342900" algn="l" rtl="0">
              <a:spcBef>
                <a:spcPts val="0"/>
              </a:spcBef>
              <a:spcAft>
                <a:spcPts val="0"/>
              </a:spcAft>
              <a:buClr>
                <a:srgbClr val="FFFFFF"/>
              </a:buClr>
              <a:buSzPts val="1800"/>
              <a:buFont typeface="Times New Roman"/>
              <a:buChar char="●"/>
            </a:pPr>
            <a:r>
              <a:rPr lang="en" sz="1800">
                <a:solidFill>
                  <a:schemeClr val="lt1"/>
                </a:solidFill>
                <a:latin typeface="Maven Pro"/>
                <a:ea typeface="Maven Pro"/>
                <a:cs typeface="Maven Pro"/>
                <a:sym typeface="Maven Pro"/>
              </a:rPr>
              <a:t>1% increase in twitter favorite count, on average, will increase the player wins by 0.004684 units.</a:t>
            </a:r>
            <a:endParaRPr sz="1800">
              <a:solidFill>
                <a:schemeClr val="lt1"/>
              </a:solidFill>
              <a:latin typeface="Maven Pro"/>
              <a:ea typeface="Maven Pro"/>
              <a:cs typeface="Maven Pro"/>
              <a:sym typeface="Maven Pro"/>
            </a:endParaRPr>
          </a:p>
          <a:p>
            <a:pPr marL="457200" lvl="0" indent="-342900" algn="l" rtl="0">
              <a:spcBef>
                <a:spcPts val="0"/>
              </a:spcBef>
              <a:spcAft>
                <a:spcPts val="0"/>
              </a:spcAft>
              <a:buClr>
                <a:srgbClr val="FFFFFF"/>
              </a:buClr>
              <a:buSzPts val="1800"/>
              <a:buFont typeface="Times New Roman"/>
              <a:buChar char="●"/>
            </a:pPr>
            <a:r>
              <a:rPr lang="en" sz="1800">
                <a:solidFill>
                  <a:schemeClr val="lt1"/>
                </a:solidFill>
                <a:latin typeface="Maven Pro"/>
                <a:ea typeface="Maven Pro"/>
                <a:cs typeface="Maven Pro"/>
                <a:sym typeface="Maven Pro"/>
              </a:rPr>
              <a:t>1% increase in twitter retweet count, on average, will increase the player wins by 0.007839 units.</a:t>
            </a:r>
            <a:endParaRPr sz="1800">
              <a:solidFill>
                <a:schemeClr val="lt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145225" y="111550"/>
            <a:ext cx="3570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Maven Pro"/>
                <a:ea typeface="Maven Pro"/>
                <a:cs typeface="Maven Pro"/>
                <a:sym typeface="Maven Pro"/>
              </a:rPr>
              <a:t>Salary and Player Wins</a:t>
            </a:r>
            <a:br>
              <a:rPr lang="en" sz="2000" b="1">
                <a:solidFill>
                  <a:schemeClr val="lt1"/>
                </a:solidFill>
                <a:latin typeface="Maven Pro"/>
                <a:ea typeface="Maven Pro"/>
                <a:cs typeface="Maven Pro"/>
                <a:sym typeface="Maven Pro"/>
              </a:rPr>
            </a:br>
            <a:r>
              <a:rPr lang="en" sz="1400" b="1">
                <a:solidFill>
                  <a:schemeClr val="lt1"/>
                </a:solidFill>
                <a:latin typeface="Maven Pro"/>
                <a:ea typeface="Maven Pro"/>
                <a:cs typeface="Maven Pro"/>
                <a:sym typeface="Maven Pro"/>
              </a:rPr>
              <a:t>(R-Squared = .305, p-value &lt; 0.01)</a:t>
            </a:r>
            <a:endParaRPr sz="1400" b="1">
              <a:solidFill>
                <a:schemeClr val="lt1"/>
              </a:solidFill>
              <a:latin typeface="Maven Pro"/>
              <a:ea typeface="Maven Pro"/>
              <a:cs typeface="Maven Pro"/>
              <a:sym typeface="Maven Pro"/>
            </a:endParaRPr>
          </a:p>
        </p:txBody>
      </p:sp>
      <p:sp>
        <p:nvSpPr>
          <p:cNvPr id="168" name="Google Shape;168;p27"/>
          <p:cNvSpPr txBox="1">
            <a:spLocks noGrp="1"/>
          </p:cNvSpPr>
          <p:nvPr>
            <p:ph type="title"/>
          </p:nvPr>
        </p:nvSpPr>
        <p:spPr>
          <a:xfrm>
            <a:off x="4572000" y="142900"/>
            <a:ext cx="44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Maven Pro"/>
                <a:ea typeface="Maven Pro"/>
                <a:cs typeface="Maven Pro"/>
                <a:sym typeface="Maven Pro"/>
              </a:rPr>
              <a:t>Minutes Played and Player Wins</a:t>
            </a:r>
            <a:endParaRPr sz="1400" b="1">
              <a:solidFill>
                <a:schemeClr val="lt1"/>
              </a:solidFill>
              <a:latin typeface="Maven Pro"/>
              <a:ea typeface="Maven Pro"/>
              <a:cs typeface="Maven Pro"/>
              <a:sym typeface="Maven Pro"/>
            </a:endParaRPr>
          </a:p>
          <a:p>
            <a:pPr marL="0" lvl="0" indent="0" algn="l" rtl="0">
              <a:spcBef>
                <a:spcPts val="0"/>
              </a:spcBef>
              <a:spcAft>
                <a:spcPts val="0"/>
              </a:spcAft>
              <a:buNone/>
            </a:pPr>
            <a:r>
              <a:rPr lang="en" sz="1400" b="1">
                <a:solidFill>
                  <a:schemeClr val="lt1"/>
                </a:solidFill>
                <a:latin typeface="Maven Pro"/>
                <a:ea typeface="Maven Pro"/>
                <a:cs typeface="Maven Pro"/>
                <a:sym typeface="Maven Pro"/>
              </a:rPr>
              <a:t>(R-Squared = .464, p-value &lt; 0.01)</a:t>
            </a:r>
            <a:endParaRPr sz="1400" b="1">
              <a:solidFill>
                <a:schemeClr val="lt1"/>
              </a:solidFill>
              <a:latin typeface="Maven Pro"/>
              <a:ea typeface="Maven Pro"/>
              <a:cs typeface="Maven Pro"/>
              <a:sym typeface="Maven Pro"/>
            </a:endParaRPr>
          </a:p>
        </p:txBody>
      </p:sp>
      <p:pic>
        <p:nvPicPr>
          <p:cNvPr id="169" name="Google Shape;169;p27"/>
          <p:cNvPicPr preferRelativeResize="0"/>
          <p:nvPr/>
        </p:nvPicPr>
        <p:blipFill>
          <a:blip r:embed="rId3">
            <a:alphaModFix/>
          </a:blip>
          <a:stretch>
            <a:fillRect/>
          </a:stretch>
        </p:blipFill>
        <p:spPr>
          <a:xfrm>
            <a:off x="145225" y="836550"/>
            <a:ext cx="4281551" cy="3014349"/>
          </a:xfrm>
          <a:prstGeom prst="rect">
            <a:avLst/>
          </a:prstGeom>
          <a:noFill/>
          <a:ln>
            <a:noFill/>
          </a:ln>
        </p:spPr>
      </p:pic>
      <p:pic>
        <p:nvPicPr>
          <p:cNvPr id="170" name="Google Shape;170;p27" descr="A close up of a map&#10;&#10;Description automatically generated"/>
          <p:cNvPicPr preferRelativeResize="0"/>
          <p:nvPr/>
        </p:nvPicPr>
        <p:blipFill>
          <a:blip r:embed="rId4">
            <a:alphaModFix/>
          </a:blip>
          <a:stretch>
            <a:fillRect/>
          </a:stretch>
        </p:blipFill>
        <p:spPr>
          <a:xfrm>
            <a:off x="4572000" y="836550"/>
            <a:ext cx="4490675" cy="3014350"/>
          </a:xfrm>
          <a:prstGeom prst="rect">
            <a:avLst/>
          </a:prstGeom>
          <a:noFill/>
          <a:ln>
            <a:noFill/>
          </a:ln>
        </p:spPr>
      </p:pic>
      <p:sp>
        <p:nvSpPr>
          <p:cNvPr id="171" name="Google Shape;171;p27"/>
          <p:cNvSpPr txBox="1"/>
          <p:nvPr/>
        </p:nvSpPr>
        <p:spPr>
          <a:xfrm>
            <a:off x="354300" y="3971850"/>
            <a:ext cx="3863400" cy="7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1 standard deviation increase in salary, on average, can increase the player’s wins by 2.169.</a:t>
            </a:r>
            <a:endParaRPr>
              <a:solidFill>
                <a:srgbClr val="FFFFFF"/>
              </a:solidFill>
              <a:latin typeface="Maven Pro"/>
              <a:ea typeface="Maven Pro"/>
              <a:cs typeface="Maven Pro"/>
              <a:sym typeface="Maven Pro"/>
            </a:endParaRPr>
          </a:p>
        </p:txBody>
      </p:sp>
      <p:sp>
        <p:nvSpPr>
          <p:cNvPr id="172" name="Google Shape;172;p27"/>
          <p:cNvSpPr txBox="1"/>
          <p:nvPr/>
        </p:nvSpPr>
        <p:spPr>
          <a:xfrm>
            <a:off x="4842900" y="3971850"/>
            <a:ext cx="3863400" cy="7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1 minute increase in minutes played increases the player’s wins by 0.3030.</a:t>
            </a:r>
            <a:endParaRPr>
              <a:solidFill>
                <a:srgbClr val="FFFFFF"/>
              </a:solidFill>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241100"/>
            <a:ext cx="8520600" cy="8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Maven Pro"/>
                <a:ea typeface="Maven Pro"/>
                <a:cs typeface="Maven Pro"/>
                <a:sym typeface="Maven Pro"/>
              </a:rPr>
              <a:t>MP above vs below average and salary impact on The Player’s Wins </a:t>
            </a:r>
            <a:r>
              <a:rPr lang="en" sz="1800" b="1">
                <a:solidFill>
                  <a:srgbClr val="FFFFFF"/>
                </a:solidFill>
                <a:latin typeface="Maven Pro"/>
                <a:ea typeface="Maven Pro"/>
                <a:cs typeface="Maven Pro"/>
                <a:sym typeface="Maven Pro"/>
              </a:rPr>
              <a:t>(R-Squared .424)</a:t>
            </a:r>
            <a:endParaRPr sz="1800" b="1">
              <a:solidFill>
                <a:srgbClr val="FFFFFF"/>
              </a:solidFill>
              <a:latin typeface="Maven Pro"/>
              <a:ea typeface="Maven Pro"/>
              <a:cs typeface="Maven Pro"/>
              <a:sym typeface="Maven Pro"/>
            </a:endParaRPr>
          </a:p>
        </p:txBody>
      </p:sp>
      <p:pic>
        <p:nvPicPr>
          <p:cNvPr id="178" name="Google Shape;178;p28"/>
          <p:cNvPicPr preferRelativeResize="0"/>
          <p:nvPr/>
        </p:nvPicPr>
        <p:blipFill>
          <a:blip r:embed="rId3">
            <a:alphaModFix/>
          </a:blip>
          <a:stretch>
            <a:fillRect/>
          </a:stretch>
        </p:blipFill>
        <p:spPr>
          <a:xfrm>
            <a:off x="3387300" y="1235225"/>
            <a:ext cx="5498875" cy="3773800"/>
          </a:xfrm>
          <a:prstGeom prst="rect">
            <a:avLst/>
          </a:prstGeom>
          <a:noFill/>
          <a:ln>
            <a:noFill/>
          </a:ln>
        </p:spPr>
      </p:pic>
      <p:sp>
        <p:nvSpPr>
          <p:cNvPr id="179" name="Google Shape;179;p28"/>
          <p:cNvSpPr txBox="1"/>
          <p:nvPr/>
        </p:nvSpPr>
        <p:spPr>
          <a:xfrm>
            <a:off x="6103350" y="1638525"/>
            <a:ext cx="5577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latin typeface="Maven Pro"/>
                <a:ea typeface="Maven Pro"/>
                <a:cs typeface="Maven Pro"/>
                <a:sym typeface="Maven Pro"/>
              </a:rPr>
              <a:t>*</a:t>
            </a:r>
            <a:endParaRPr sz="4800" b="1">
              <a:solidFill>
                <a:srgbClr val="FF0000"/>
              </a:solidFill>
              <a:latin typeface="Maven Pro"/>
              <a:ea typeface="Maven Pro"/>
              <a:cs typeface="Maven Pro"/>
              <a:sym typeface="Maven Pro"/>
            </a:endParaRPr>
          </a:p>
        </p:txBody>
      </p:sp>
      <p:sp>
        <p:nvSpPr>
          <p:cNvPr id="180" name="Google Shape;180;p28"/>
          <p:cNvSpPr txBox="1"/>
          <p:nvPr/>
        </p:nvSpPr>
        <p:spPr>
          <a:xfrm>
            <a:off x="7844600" y="2811625"/>
            <a:ext cx="5577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latin typeface="Maven Pro"/>
                <a:ea typeface="Maven Pro"/>
                <a:cs typeface="Maven Pro"/>
                <a:sym typeface="Maven Pro"/>
              </a:rPr>
              <a:t>*</a:t>
            </a:r>
            <a:endParaRPr sz="4800" b="1">
              <a:solidFill>
                <a:srgbClr val="FF0000"/>
              </a:solidFill>
              <a:latin typeface="Maven Pro"/>
              <a:ea typeface="Maven Pro"/>
              <a:cs typeface="Maven Pro"/>
              <a:sym typeface="Maven Pro"/>
            </a:endParaRPr>
          </a:p>
        </p:txBody>
      </p:sp>
      <p:sp>
        <p:nvSpPr>
          <p:cNvPr id="181" name="Google Shape;181;p28"/>
          <p:cNvSpPr txBox="1"/>
          <p:nvPr/>
        </p:nvSpPr>
        <p:spPr>
          <a:xfrm>
            <a:off x="172300" y="1235225"/>
            <a:ext cx="3023400" cy="219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Maven Pro"/>
              <a:buChar char="●"/>
            </a:pPr>
            <a:r>
              <a:rPr lang="en" sz="1800">
                <a:solidFill>
                  <a:schemeClr val="lt1"/>
                </a:solidFill>
                <a:latin typeface="Maven Pro"/>
                <a:ea typeface="Maven Pro"/>
                <a:cs typeface="Maven Pro"/>
                <a:sym typeface="Maven Pro"/>
              </a:rPr>
              <a:t>Intercept = .943</a:t>
            </a:r>
            <a:endParaRPr sz="1800">
              <a:solidFill>
                <a:schemeClr val="lt1"/>
              </a:solidFill>
              <a:latin typeface="Maven Pro"/>
              <a:ea typeface="Maven Pro"/>
              <a:cs typeface="Maven Pro"/>
              <a:sym typeface="Maven Pro"/>
            </a:endParaRPr>
          </a:p>
          <a:p>
            <a:pPr marL="457200" lvl="0" indent="-342900" algn="l" rtl="0">
              <a:spcBef>
                <a:spcPts val="0"/>
              </a:spcBef>
              <a:spcAft>
                <a:spcPts val="0"/>
              </a:spcAft>
              <a:buClr>
                <a:srgbClr val="FFFFFF"/>
              </a:buClr>
              <a:buSzPts val="1800"/>
              <a:buFont typeface="Maven Pro"/>
              <a:buChar char="●"/>
            </a:pPr>
            <a:r>
              <a:rPr lang="en" sz="1800">
                <a:solidFill>
                  <a:schemeClr val="lt1"/>
                </a:solidFill>
                <a:latin typeface="Maven Pro"/>
                <a:ea typeface="Maven Pro"/>
                <a:cs typeface="Maven Pro"/>
                <a:sym typeface="Maven Pro"/>
              </a:rPr>
              <a:t>Minutes Played above average clearly increases the effect of Salary in estimating the increase in player’s wins (from 0.453 to 1.241).</a:t>
            </a:r>
            <a:endParaRPr sz="1800">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11700" y="24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Defensive Skills Impact on Player’s Wins</a:t>
            </a:r>
            <a:endParaRPr b="1">
              <a:solidFill>
                <a:schemeClr val="lt1"/>
              </a:solidFill>
              <a:latin typeface="Maven Pro"/>
              <a:ea typeface="Maven Pro"/>
              <a:cs typeface="Maven Pro"/>
              <a:sym typeface="Maven Pro"/>
            </a:endParaRPr>
          </a:p>
        </p:txBody>
      </p:sp>
      <p:pic>
        <p:nvPicPr>
          <p:cNvPr id="187" name="Google Shape;187;p29"/>
          <p:cNvPicPr preferRelativeResize="0"/>
          <p:nvPr/>
        </p:nvPicPr>
        <p:blipFill>
          <a:blip r:embed="rId3">
            <a:alphaModFix/>
          </a:blip>
          <a:stretch>
            <a:fillRect/>
          </a:stretch>
        </p:blipFill>
        <p:spPr>
          <a:xfrm>
            <a:off x="4507200" y="1113937"/>
            <a:ext cx="4396775" cy="2779850"/>
          </a:xfrm>
          <a:prstGeom prst="rect">
            <a:avLst/>
          </a:prstGeom>
          <a:noFill/>
          <a:ln>
            <a:noFill/>
          </a:ln>
        </p:spPr>
      </p:pic>
      <p:pic>
        <p:nvPicPr>
          <p:cNvPr id="188" name="Google Shape;188;p29" descr="A close up of text on a white background&#10;&#10;Description automatically generated"/>
          <p:cNvPicPr preferRelativeResize="0"/>
          <p:nvPr/>
        </p:nvPicPr>
        <p:blipFill>
          <a:blip r:embed="rId4">
            <a:alphaModFix/>
          </a:blip>
          <a:stretch>
            <a:fillRect/>
          </a:stretch>
        </p:blipFill>
        <p:spPr>
          <a:xfrm>
            <a:off x="311700" y="1127500"/>
            <a:ext cx="4000500" cy="2752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9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311700" y="24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Offensive Skills Impact on Player’s Wins</a:t>
            </a:r>
            <a:endParaRPr b="1">
              <a:solidFill>
                <a:schemeClr val="lt1"/>
              </a:solidFill>
              <a:latin typeface="Maven Pro"/>
              <a:ea typeface="Maven Pro"/>
              <a:cs typeface="Maven Pro"/>
              <a:sym typeface="Maven Pro"/>
            </a:endParaRPr>
          </a:p>
        </p:txBody>
      </p:sp>
      <p:pic>
        <p:nvPicPr>
          <p:cNvPr id="194" name="Google Shape;194;p30"/>
          <p:cNvPicPr preferRelativeResize="0"/>
          <p:nvPr/>
        </p:nvPicPr>
        <p:blipFill>
          <a:blip r:embed="rId3">
            <a:alphaModFix/>
          </a:blip>
          <a:stretch>
            <a:fillRect/>
          </a:stretch>
        </p:blipFill>
        <p:spPr>
          <a:xfrm>
            <a:off x="5155775" y="1127500"/>
            <a:ext cx="3676526" cy="3686175"/>
          </a:xfrm>
          <a:prstGeom prst="rect">
            <a:avLst/>
          </a:prstGeom>
          <a:noFill/>
          <a:ln>
            <a:noFill/>
          </a:ln>
        </p:spPr>
      </p:pic>
      <p:pic>
        <p:nvPicPr>
          <p:cNvPr id="195" name="Google Shape;195;p30" descr="A close up of text on a white background&#10;&#10;Description automatically generated"/>
          <p:cNvPicPr preferRelativeResize="0"/>
          <p:nvPr/>
        </p:nvPicPr>
        <p:blipFill>
          <a:blip r:embed="rId4">
            <a:alphaModFix/>
          </a:blip>
          <a:stretch>
            <a:fillRect/>
          </a:stretch>
        </p:blipFill>
        <p:spPr>
          <a:xfrm>
            <a:off x="358475" y="1127500"/>
            <a:ext cx="4581525" cy="36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213125" y="101475"/>
            <a:ext cx="85206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Maven Pro"/>
                <a:ea typeface="Maven Pro"/>
                <a:cs typeface="Maven Pro"/>
                <a:sym typeface="Maven Pro"/>
              </a:rPr>
              <a:t>Salary Differences between Above vs Below Average MP Players</a:t>
            </a:r>
            <a:endParaRPr sz="1800" b="1">
              <a:solidFill>
                <a:schemeClr val="lt1"/>
              </a:solidFill>
              <a:latin typeface="Maven Pro"/>
              <a:ea typeface="Maven Pro"/>
              <a:cs typeface="Maven Pro"/>
              <a:sym typeface="Maven Pro"/>
            </a:endParaRPr>
          </a:p>
        </p:txBody>
      </p:sp>
      <p:pic>
        <p:nvPicPr>
          <p:cNvPr id="201" name="Google Shape;201;p31"/>
          <p:cNvPicPr preferRelativeResize="0"/>
          <p:nvPr/>
        </p:nvPicPr>
        <p:blipFill>
          <a:blip r:embed="rId3">
            <a:alphaModFix/>
          </a:blip>
          <a:stretch>
            <a:fillRect/>
          </a:stretch>
        </p:blipFill>
        <p:spPr>
          <a:xfrm>
            <a:off x="412275" y="2321100"/>
            <a:ext cx="3351251" cy="2777576"/>
          </a:xfrm>
          <a:prstGeom prst="rect">
            <a:avLst/>
          </a:prstGeom>
          <a:noFill/>
          <a:ln>
            <a:noFill/>
          </a:ln>
        </p:spPr>
      </p:pic>
      <p:pic>
        <p:nvPicPr>
          <p:cNvPr id="202" name="Google Shape;202;p31"/>
          <p:cNvPicPr preferRelativeResize="0"/>
          <p:nvPr/>
        </p:nvPicPr>
        <p:blipFill>
          <a:blip r:embed="rId4">
            <a:alphaModFix/>
          </a:blip>
          <a:stretch>
            <a:fillRect/>
          </a:stretch>
        </p:blipFill>
        <p:spPr>
          <a:xfrm>
            <a:off x="412275" y="962850"/>
            <a:ext cx="3351250" cy="1276275"/>
          </a:xfrm>
          <a:prstGeom prst="rect">
            <a:avLst/>
          </a:prstGeom>
          <a:noFill/>
          <a:ln>
            <a:noFill/>
          </a:ln>
        </p:spPr>
      </p:pic>
      <p:pic>
        <p:nvPicPr>
          <p:cNvPr id="203" name="Google Shape;203;p31"/>
          <p:cNvPicPr preferRelativeResize="0"/>
          <p:nvPr/>
        </p:nvPicPr>
        <p:blipFill>
          <a:blip r:embed="rId3">
            <a:alphaModFix/>
          </a:blip>
          <a:stretch>
            <a:fillRect/>
          </a:stretch>
        </p:blipFill>
        <p:spPr>
          <a:xfrm>
            <a:off x="4849700" y="2321100"/>
            <a:ext cx="3600326" cy="2777575"/>
          </a:xfrm>
          <a:prstGeom prst="rect">
            <a:avLst/>
          </a:prstGeom>
          <a:noFill/>
          <a:ln>
            <a:noFill/>
          </a:ln>
        </p:spPr>
      </p:pic>
      <p:pic>
        <p:nvPicPr>
          <p:cNvPr id="204" name="Google Shape;204;p31"/>
          <p:cNvPicPr preferRelativeResize="0"/>
          <p:nvPr/>
        </p:nvPicPr>
        <p:blipFill>
          <a:blip r:embed="rId5">
            <a:alphaModFix/>
          </a:blip>
          <a:stretch>
            <a:fillRect/>
          </a:stretch>
        </p:blipFill>
        <p:spPr>
          <a:xfrm>
            <a:off x="4849700" y="962850"/>
            <a:ext cx="3600326" cy="1276275"/>
          </a:xfrm>
          <a:prstGeom prst="rect">
            <a:avLst/>
          </a:prstGeom>
          <a:noFill/>
          <a:ln>
            <a:noFill/>
          </a:ln>
        </p:spPr>
      </p:pic>
      <p:sp>
        <p:nvSpPr>
          <p:cNvPr id="205" name="Google Shape;205;p31"/>
          <p:cNvSpPr txBox="1"/>
          <p:nvPr/>
        </p:nvSpPr>
        <p:spPr>
          <a:xfrm>
            <a:off x="412275" y="581175"/>
            <a:ext cx="18996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Before PSM</a:t>
            </a:r>
            <a:endParaRPr b="1">
              <a:solidFill>
                <a:srgbClr val="FFFFFF"/>
              </a:solidFill>
              <a:latin typeface="Maven Pro"/>
              <a:ea typeface="Maven Pro"/>
              <a:cs typeface="Maven Pro"/>
              <a:sym typeface="Maven Pro"/>
            </a:endParaRPr>
          </a:p>
        </p:txBody>
      </p:sp>
      <p:sp>
        <p:nvSpPr>
          <p:cNvPr id="206" name="Google Shape;206;p31"/>
          <p:cNvSpPr txBox="1"/>
          <p:nvPr/>
        </p:nvSpPr>
        <p:spPr>
          <a:xfrm>
            <a:off x="4849700" y="581175"/>
            <a:ext cx="18996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After PSM</a:t>
            </a:r>
            <a:endParaRPr b="1">
              <a:solidFill>
                <a:srgbClr val="FFFFFF"/>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72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Problem Statement</a:t>
            </a:r>
            <a:endParaRPr b="1">
              <a:solidFill>
                <a:srgbClr val="FFFFFF"/>
              </a:solidFill>
              <a:latin typeface="Maven Pro"/>
              <a:ea typeface="Maven Pro"/>
              <a:cs typeface="Maven Pro"/>
              <a:sym typeface="Maven Pro"/>
            </a:endParaRPr>
          </a:p>
        </p:txBody>
      </p:sp>
      <p:sp>
        <p:nvSpPr>
          <p:cNvPr id="63" name="Google Shape;63;p14"/>
          <p:cNvSpPr txBox="1">
            <a:spLocks noGrp="1"/>
          </p:cNvSpPr>
          <p:nvPr>
            <p:ph type="body" idx="1"/>
          </p:nvPr>
        </p:nvSpPr>
        <p:spPr>
          <a:xfrm>
            <a:off x="311700" y="873200"/>
            <a:ext cx="7816200" cy="3398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400">
                <a:solidFill>
                  <a:srgbClr val="FFFFFF"/>
                </a:solidFill>
                <a:latin typeface="Maven Pro"/>
                <a:ea typeface="Maven Pro"/>
                <a:cs typeface="Maven Pro"/>
                <a:sym typeface="Maven Pro"/>
              </a:rPr>
              <a:t>Understanding how social influence, time, and salary affect NBA players’ performance that can be used to support NBA managers’ player recruitment decision making process. We divided the analysis into 2 different parts : Player and Teams. With this, we aim to answer the following questions:</a:t>
            </a:r>
            <a:endParaRPr sz="1400">
              <a:solidFill>
                <a:srgbClr val="FFFFFF"/>
              </a:solidFill>
              <a:latin typeface="Maven Pro"/>
              <a:ea typeface="Maven Pro"/>
              <a:cs typeface="Maven Pro"/>
              <a:sym typeface="Maven Pro"/>
            </a:endParaRPr>
          </a:p>
          <a:p>
            <a:pPr marL="457200" lvl="0" indent="-317500" algn="l" rtl="0">
              <a:spcBef>
                <a:spcPts val="1200"/>
              </a:spcBef>
              <a:spcAft>
                <a:spcPts val="0"/>
              </a:spcAft>
              <a:buClr>
                <a:srgbClr val="FFFFFF"/>
              </a:buClr>
              <a:buSzPts val="1400"/>
              <a:buFont typeface="Maven Pro"/>
              <a:buChar char="●"/>
            </a:pPr>
            <a:r>
              <a:rPr lang="en" sz="1400">
                <a:solidFill>
                  <a:srgbClr val="FFFFFF"/>
                </a:solidFill>
                <a:latin typeface="Maven Pro"/>
                <a:ea typeface="Maven Pro"/>
                <a:cs typeface="Maven Pro"/>
                <a:sym typeface="Maven Pro"/>
              </a:rPr>
              <a:t>Player Level</a:t>
            </a:r>
            <a:endParaRPr sz="1400">
              <a:solidFill>
                <a:srgbClr val="FFFFFF"/>
              </a:solidFill>
              <a:latin typeface="Maven Pro"/>
              <a:ea typeface="Maven Pro"/>
              <a:cs typeface="Maven Pro"/>
              <a:sym typeface="Maven Pro"/>
            </a:endParaRPr>
          </a:p>
          <a:p>
            <a:pPr marL="914400" lvl="1" indent="-317500" algn="l" rtl="0">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Does social media influence, on-the-court duration, salary, and offensive vs defensive skills affect player’s on-the-court performance and contribution to team wins?</a:t>
            </a:r>
            <a:endParaRPr>
              <a:solidFill>
                <a:srgbClr val="FFFFFF"/>
              </a:solidFill>
              <a:latin typeface="Maven Pro"/>
              <a:ea typeface="Maven Pro"/>
              <a:cs typeface="Maven Pro"/>
              <a:sym typeface="Maven Pro"/>
            </a:endParaRPr>
          </a:p>
          <a:p>
            <a:pPr marL="914400" lvl="1" indent="-317500" algn="l" rtl="0">
              <a:spcBef>
                <a:spcPts val="0"/>
              </a:spcBef>
              <a:spcAft>
                <a:spcPts val="0"/>
              </a:spcAft>
              <a:buClr>
                <a:srgbClr val="FFFFFF"/>
              </a:buClr>
              <a:buSzPts val="1400"/>
              <a:buFont typeface="Maven Pro"/>
              <a:buChar char="○"/>
            </a:pPr>
            <a:r>
              <a:rPr lang="en">
                <a:solidFill>
                  <a:srgbClr val="FFFFFF"/>
                </a:solidFill>
                <a:latin typeface="Maven Pro"/>
                <a:ea typeface="Maven Pro"/>
                <a:cs typeface="Maven Pro"/>
                <a:sym typeface="Maven Pro"/>
              </a:rPr>
              <a:t>Are there differences in the salary of players who play for longer duration vs players who play for shorter duration?</a:t>
            </a:r>
            <a:endParaRPr>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Char char="●"/>
            </a:pPr>
            <a:r>
              <a:rPr lang="en" sz="1400">
                <a:solidFill>
                  <a:srgbClr val="FFFFFF"/>
                </a:solidFill>
                <a:latin typeface="Maven Pro"/>
                <a:ea typeface="Maven Pro"/>
                <a:cs typeface="Maven Pro"/>
                <a:sym typeface="Maven Pro"/>
              </a:rPr>
              <a:t>Team Level</a:t>
            </a:r>
            <a:endParaRPr sz="1400">
              <a:solidFill>
                <a:srgbClr val="FFFFFF"/>
              </a:solidFill>
              <a:latin typeface="Maven Pro"/>
              <a:ea typeface="Maven Pro"/>
              <a:cs typeface="Maven Pro"/>
              <a:sym typeface="Maven Pro"/>
            </a:endParaRPr>
          </a:p>
          <a:p>
            <a:pPr marL="914400" lvl="1" indent="-298450" algn="l" rtl="0">
              <a:spcBef>
                <a:spcPts val="0"/>
              </a:spcBef>
              <a:spcAft>
                <a:spcPts val="0"/>
              </a:spcAft>
              <a:buClr>
                <a:srgbClr val="FFFFFF"/>
              </a:buClr>
              <a:buSzPts val="1100"/>
              <a:buFont typeface="Maven Pro"/>
              <a:buChar char="○"/>
            </a:pPr>
            <a:r>
              <a:rPr lang="en">
                <a:solidFill>
                  <a:srgbClr val="FFFFFF"/>
                </a:solidFill>
                <a:latin typeface="Maven Pro"/>
                <a:ea typeface="Maven Pro"/>
                <a:cs typeface="Maven Pro"/>
                <a:sym typeface="Maven Pro"/>
              </a:rPr>
              <a:t>Effect on NBA fan attendance based on Team performance and Team valuation.</a:t>
            </a:r>
            <a:endParaRPr>
              <a:solidFill>
                <a:srgbClr val="FFFFFF"/>
              </a:solidFill>
              <a:latin typeface="Maven Pro"/>
              <a:ea typeface="Maven Pro"/>
              <a:cs typeface="Maven Pro"/>
              <a:sym typeface="Maven Pro"/>
            </a:endParaRPr>
          </a:p>
          <a:p>
            <a:pPr marL="914400" lvl="1" indent="-298450" algn="l" rtl="0">
              <a:spcBef>
                <a:spcPts val="0"/>
              </a:spcBef>
              <a:spcAft>
                <a:spcPts val="0"/>
              </a:spcAft>
              <a:buClr>
                <a:srgbClr val="FFFFFF"/>
              </a:buClr>
              <a:buSzPts val="1100"/>
              <a:buFont typeface="Maven Pro"/>
              <a:buChar char="○"/>
            </a:pPr>
            <a:r>
              <a:rPr lang="en">
                <a:solidFill>
                  <a:srgbClr val="FFFFFF"/>
                </a:solidFill>
                <a:latin typeface="Maven Pro"/>
                <a:ea typeface="Maven Pro"/>
                <a:cs typeface="Maven Pro"/>
                <a:sym typeface="Maven Pro"/>
              </a:rPr>
              <a:t>Can the team make decisions to improve attributes like valuation or performance based on clusters that explains the characteristics of Teams?</a:t>
            </a:r>
            <a:endParaRPr>
              <a:solidFill>
                <a:srgbClr val="FFFFFF"/>
              </a:solidFill>
              <a:latin typeface="Maven Pro"/>
              <a:ea typeface="Maven Pro"/>
              <a:cs typeface="Maven Pro"/>
              <a:sym typeface="Maven Pro"/>
            </a:endParaRPr>
          </a:p>
        </p:txBody>
      </p:sp>
      <p:pic>
        <p:nvPicPr>
          <p:cNvPr id="64" name="Google Shape;64;p14"/>
          <p:cNvPicPr preferRelativeResize="0"/>
          <p:nvPr/>
        </p:nvPicPr>
        <p:blipFill>
          <a:blip r:embed="rId3">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204150" y="209200"/>
            <a:ext cx="3810300" cy="11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Maven Pro"/>
                <a:ea typeface="Maven Pro"/>
                <a:cs typeface="Maven Pro"/>
                <a:sym typeface="Maven Pro"/>
              </a:rPr>
              <a:t>Propensity Score Matching Result</a:t>
            </a:r>
            <a:endParaRPr sz="2400" b="1">
              <a:solidFill>
                <a:schemeClr val="lt1"/>
              </a:solidFill>
              <a:latin typeface="Maven Pro"/>
              <a:ea typeface="Maven Pro"/>
              <a:cs typeface="Maven Pro"/>
              <a:sym typeface="Maven Pro"/>
            </a:endParaRPr>
          </a:p>
        </p:txBody>
      </p:sp>
      <p:pic>
        <p:nvPicPr>
          <p:cNvPr id="212" name="Google Shape;212;p32"/>
          <p:cNvPicPr preferRelativeResize="0"/>
          <p:nvPr/>
        </p:nvPicPr>
        <p:blipFill>
          <a:blip r:embed="rId3">
            <a:alphaModFix/>
          </a:blip>
          <a:stretch>
            <a:fillRect/>
          </a:stretch>
        </p:blipFill>
        <p:spPr>
          <a:xfrm>
            <a:off x="143350" y="1514375"/>
            <a:ext cx="4808049" cy="3199400"/>
          </a:xfrm>
          <a:prstGeom prst="rect">
            <a:avLst/>
          </a:prstGeom>
          <a:noFill/>
          <a:ln>
            <a:noFill/>
          </a:ln>
        </p:spPr>
      </p:pic>
      <p:pic>
        <p:nvPicPr>
          <p:cNvPr id="213" name="Google Shape;213;p32"/>
          <p:cNvPicPr preferRelativeResize="0"/>
          <p:nvPr/>
        </p:nvPicPr>
        <p:blipFill rotWithShape="1">
          <a:blip r:embed="rId4">
            <a:alphaModFix/>
          </a:blip>
          <a:srcRect b="5678"/>
          <a:stretch/>
        </p:blipFill>
        <p:spPr>
          <a:xfrm>
            <a:off x="5068000" y="674650"/>
            <a:ext cx="3896750" cy="2170225"/>
          </a:xfrm>
          <a:prstGeom prst="rect">
            <a:avLst/>
          </a:prstGeom>
          <a:noFill/>
          <a:ln>
            <a:noFill/>
          </a:ln>
        </p:spPr>
      </p:pic>
      <p:pic>
        <p:nvPicPr>
          <p:cNvPr id="214" name="Google Shape;214;p32"/>
          <p:cNvPicPr preferRelativeResize="0"/>
          <p:nvPr/>
        </p:nvPicPr>
        <p:blipFill rotWithShape="1">
          <a:blip r:embed="rId5">
            <a:alphaModFix/>
          </a:blip>
          <a:srcRect t="11660"/>
          <a:stretch/>
        </p:blipFill>
        <p:spPr>
          <a:xfrm>
            <a:off x="5068000" y="2844875"/>
            <a:ext cx="3896750" cy="205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Player Level Conclusion</a:t>
            </a:r>
            <a:endParaRPr b="1">
              <a:solidFill>
                <a:srgbClr val="FFFFFF"/>
              </a:solidFill>
              <a:latin typeface="Maven Pro"/>
              <a:ea typeface="Maven Pro"/>
              <a:cs typeface="Maven Pro"/>
              <a:sym typeface="Maven Pro"/>
            </a:endParaRPr>
          </a:p>
        </p:txBody>
      </p:sp>
      <p:sp>
        <p:nvSpPr>
          <p:cNvPr id="220" name="Google Shape;22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FFFFFF"/>
                </a:solidFill>
                <a:latin typeface="Maven Pro"/>
                <a:ea typeface="Maven Pro"/>
                <a:cs typeface="Maven Pro"/>
                <a:sym typeface="Maven Pro"/>
              </a:rPr>
              <a:t>An Ideal Player is:</a:t>
            </a:r>
            <a:endParaRPr sz="1800">
              <a:solidFill>
                <a:srgbClr val="FFFFFF"/>
              </a:solidFill>
              <a:latin typeface="Maven Pro"/>
              <a:ea typeface="Maven Pro"/>
              <a:cs typeface="Maven Pro"/>
              <a:sym typeface="Maven Pro"/>
            </a:endParaRPr>
          </a:p>
          <a:p>
            <a:pPr marL="457200" marR="304800" lvl="0" indent="-330200" algn="l" rtl="0">
              <a:lnSpc>
                <a:spcPct val="100000"/>
              </a:lnSpc>
              <a:spcBef>
                <a:spcPts val="140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 player who plays a significant amount of minutes.</a:t>
            </a:r>
            <a:endParaRPr sz="1600">
              <a:solidFill>
                <a:srgbClr val="FFFFFF"/>
              </a:solidFill>
              <a:latin typeface="Maven Pro"/>
              <a:ea typeface="Maven Pro"/>
              <a:cs typeface="Maven Pro"/>
              <a:sym typeface="Maven Pro"/>
            </a:endParaRPr>
          </a:p>
          <a:p>
            <a:pPr marL="457200" marR="304800" lvl="0" indent="-330200" algn="l" rtl="0">
              <a:lnSpc>
                <a:spcPct val="100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 point guard or small forward. However, luckily u can pay these littles less than center.</a:t>
            </a:r>
            <a:endParaRPr sz="1600">
              <a:solidFill>
                <a:srgbClr val="FFFFFF"/>
              </a:solidFill>
              <a:latin typeface="Maven Pro"/>
              <a:ea typeface="Maven Pro"/>
              <a:cs typeface="Maven Pro"/>
              <a:sym typeface="Maven Pro"/>
            </a:endParaRPr>
          </a:p>
          <a:p>
            <a:pPr marL="457200" marR="304800" lvl="0" indent="-330200" algn="l" rtl="0">
              <a:lnSpc>
                <a:spcPct val="100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 player who's defensive skills are emphasized via defensive rebounds and steals.</a:t>
            </a:r>
            <a:endParaRPr sz="1600">
              <a:solidFill>
                <a:srgbClr val="FFFFFF"/>
              </a:solidFill>
              <a:latin typeface="Maven Pro"/>
              <a:ea typeface="Maven Pro"/>
              <a:cs typeface="Maven Pro"/>
              <a:sym typeface="Maven Pro"/>
            </a:endParaRPr>
          </a:p>
          <a:p>
            <a:pPr marL="457200" marR="304800" lvl="0" indent="-330200" algn="l" rtl="0">
              <a:lnSpc>
                <a:spcPct val="100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A player who's offensive skills are emphasized via an excellent effective field goal percentage, an increased frequency of assists, and a strong ability to score a lot of points</a:t>
            </a:r>
            <a:endParaRPr sz="1600">
              <a:solidFill>
                <a:srgbClr val="FFFFFF"/>
              </a:solidFill>
              <a:latin typeface="Maven Pro"/>
              <a:ea typeface="Maven Pro"/>
              <a:cs typeface="Maven Pro"/>
              <a:sym typeface="Maven Pro"/>
            </a:endParaRPr>
          </a:p>
          <a:p>
            <a:pPr marL="457200" marR="304800" lvl="0" indent="-330200" algn="l" rtl="0">
              <a:lnSpc>
                <a:spcPct val="100000"/>
              </a:lnSpc>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Offensive skills are better than defensive skills in predicting players wins.</a:t>
            </a:r>
            <a:endParaRPr sz="1600">
              <a:solidFill>
                <a:srgbClr val="FFFFFF"/>
              </a:solidFill>
              <a:latin typeface="Maven Pro"/>
              <a:ea typeface="Maven Pro"/>
              <a:cs typeface="Maven Pro"/>
              <a:sym typeface="Maven Pro"/>
            </a:endParaRPr>
          </a:p>
        </p:txBody>
      </p:sp>
      <p:cxnSp>
        <p:nvCxnSpPr>
          <p:cNvPr id="221" name="Google Shape;221;p33"/>
          <p:cNvCxnSpPr/>
          <p:nvPr/>
        </p:nvCxnSpPr>
        <p:spPr>
          <a:xfrm>
            <a:off x="0" y="4470250"/>
            <a:ext cx="9143100" cy="1200"/>
          </a:xfrm>
          <a:prstGeom prst="straightConnector1">
            <a:avLst/>
          </a:prstGeom>
          <a:noFill/>
          <a:ln w="228600" cap="flat" cmpd="sng">
            <a:solidFill>
              <a:srgbClr val="D23535"/>
            </a:solidFill>
            <a:prstDash val="solid"/>
            <a:round/>
            <a:headEnd type="none" w="med" len="med"/>
            <a:tailEnd type="none" w="med" len="med"/>
          </a:ln>
        </p:spPr>
      </p:cxnSp>
      <p:pic>
        <p:nvPicPr>
          <p:cNvPr id="222" name="Google Shape;222;p33"/>
          <p:cNvPicPr preferRelativeResize="0"/>
          <p:nvPr/>
        </p:nvPicPr>
        <p:blipFill>
          <a:blip r:embed="rId3">
            <a:alphaModFix/>
          </a:blip>
          <a:stretch>
            <a:fillRect/>
          </a:stretch>
        </p:blipFill>
        <p:spPr>
          <a:xfrm>
            <a:off x="8128000" y="3443674"/>
            <a:ext cx="765102" cy="1699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Team Level Conclusion</a:t>
            </a:r>
            <a:endParaRPr b="1">
              <a:solidFill>
                <a:srgbClr val="FFFFFF"/>
              </a:solidFill>
              <a:latin typeface="Maven Pro"/>
              <a:ea typeface="Maven Pro"/>
              <a:cs typeface="Maven Pro"/>
              <a:sym typeface="Maven Pro"/>
            </a:endParaRPr>
          </a:p>
        </p:txBody>
      </p:sp>
      <p:sp>
        <p:nvSpPr>
          <p:cNvPr id="228" name="Google Shape;228;p34"/>
          <p:cNvSpPr txBox="1">
            <a:spLocks noGrp="1"/>
          </p:cNvSpPr>
          <p:nvPr>
            <p:ph type="body" idx="1"/>
          </p:nvPr>
        </p:nvSpPr>
        <p:spPr>
          <a:xfrm>
            <a:off x="311700" y="1152475"/>
            <a:ext cx="8414400" cy="1847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FFFFFF"/>
              </a:buClr>
              <a:buSzPts val="1600"/>
              <a:buFont typeface="Maven Pro"/>
              <a:buChar char="●"/>
            </a:pPr>
            <a:r>
              <a:rPr lang="en" sz="1600">
                <a:solidFill>
                  <a:schemeClr val="lt1"/>
                </a:solidFill>
                <a:latin typeface="Maven Pro"/>
                <a:ea typeface="Maven Pro"/>
                <a:cs typeface="Maven Pro"/>
                <a:sym typeface="Maven Pro"/>
              </a:rPr>
              <a:t>Team valuation with &gt;1 billion has higher attendance for both eastern and western conference teams</a:t>
            </a:r>
            <a:endParaRPr sz="1600">
              <a:solidFill>
                <a:schemeClr val="lt1"/>
              </a:solidFill>
              <a:latin typeface="Maven Pro"/>
              <a:ea typeface="Maven Pro"/>
              <a:cs typeface="Maven Pro"/>
              <a:sym typeface="Maven Pro"/>
            </a:endParaRPr>
          </a:p>
          <a:p>
            <a:pPr marL="457200" lvl="0" indent="-330200" algn="l" rtl="0">
              <a:lnSpc>
                <a:spcPct val="100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High performing teams have higher attendance for both eastern and western conference teams</a:t>
            </a:r>
            <a:endParaRPr sz="1600">
              <a:solidFill>
                <a:schemeClr val="lt1"/>
              </a:solidFill>
              <a:latin typeface="Maven Pro"/>
              <a:ea typeface="Maven Pro"/>
              <a:cs typeface="Maven Pro"/>
              <a:sym typeface="Maven Pro"/>
            </a:endParaRPr>
          </a:p>
          <a:p>
            <a:pPr marL="457200" lvl="0" indent="-330200" algn="l" rtl="0">
              <a:lnSpc>
                <a:spcPct val="100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For teams with high performance and attendance, Team managers can make changes that could significantly raise the Team valuation</a:t>
            </a:r>
            <a:endParaRPr sz="1600">
              <a:solidFill>
                <a:schemeClr val="lt1"/>
              </a:solidFill>
              <a:latin typeface="Maven Pro"/>
              <a:ea typeface="Maven Pro"/>
              <a:cs typeface="Maven Pro"/>
              <a:sym typeface="Maven Pro"/>
            </a:endParaRPr>
          </a:p>
        </p:txBody>
      </p:sp>
      <p:cxnSp>
        <p:nvCxnSpPr>
          <p:cNvPr id="229" name="Google Shape;229;p34"/>
          <p:cNvCxnSpPr/>
          <p:nvPr/>
        </p:nvCxnSpPr>
        <p:spPr>
          <a:xfrm>
            <a:off x="0" y="4470250"/>
            <a:ext cx="9143100" cy="1200"/>
          </a:xfrm>
          <a:prstGeom prst="straightConnector1">
            <a:avLst/>
          </a:prstGeom>
          <a:noFill/>
          <a:ln w="228600" cap="flat" cmpd="sng">
            <a:solidFill>
              <a:srgbClr val="D23535"/>
            </a:solidFill>
            <a:prstDash val="solid"/>
            <a:round/>
            <a:headEnd type="none" w="med" len="med"/>
            <a:tailEnd type="none" w="med" len="med"/>
          </a:ln>
        </p:spPr>
      </p:cxnSp>
      <p:pic>
        <p:nvPicPr>
          <p:cNvPr id="230" name="Google Shape;230;p34"/>
          <p:cNvPicPr preferRelativeResize="0"/>
          <p:nvPr/>
        </p:nvPicPr>
        <p:blipFill>
          <a:blip r:embed="rId3">
            <a:alphaModFix/>
          </a:blip>
          <a:stretch>
            <a:fillRect/>
          </a:stretch>
        </p:blipFill>
        <p:spPr>
          <a:xfrm>
            <a:off x="8128000" y="3443674"/>
            <a:ext cx="765102" cy="16998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466125" y="1025800"/>
            <a:ext cx="3957000" cy="31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FFFF"/>
                </a:solidFill>
                <a:latin typeface="Maven Pro"/>
                <a:ea typeface="Maven Pro"/>
                <a:cs typeface="Maven Pro"/>
                <a:sym typeface="Maven Pro"/>
              </a:rPr>
              <a:t>Thank you!</a:t>
            </a:r>
            <a:endParaRPr sz="4800" b="1">
              <a:solidFill>
                <a:srgbClr val="FFFFFF"/>
              </a:solidFill>
              <a:latin typeface="Maven Pro"/>
              <a:ea typeface="Maven Pro"/>
              <a:cs typeface="Maven Pro"/>
              <a:sym typeface="Maven Pro"/>
            </a:endParaRPr>
          </a:p>
        </p:txBody>
      </p:sp>
      <p:sp>
        <p:nvSpPr>
          <p:cNvPr id="236" name="Google Shape;236;p35"/>
          <p:cNvSpPr txBox="1">
            <a:spLocks noGrp="1"/>
          </p:cNvSpPr>
          <p:nvPr>
            <p:ph type="body" idx="1"/>
          </p:nvPr>
        </p:nvSpPr>
        <p:spPr>
          <a:xfrm>
            <a:off x="5537150" y="4301750"/>
            <a:ext cx="3294900" cy="49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solidFill>
                  <a:srgbClr val="FFFFFF"/>
                </a:solidFill>
                <a:latin typeface="Maven Pro"/>
                <a:ea typeface="Maven Pro"/>
                <a:cs typeface="Maven Pro"/>
                <a:sym typeface="Maven Pro"/>
              </a:rPr>
              <a:t>In Memoriam: Kobe Bryant</a:t>
            </a:r>
            <a:endParaRPr i="1">
              <a:solidFill>
                <a:srgbClr val="FFFFFF"/>
              </a:solidFill>
              <a:latin typeface="Maven Pro"/>
              <a:ea typeface="Maven Pro"/>
              <a:cs typeface="Maven Pro"/>
              <a:sym typeface="Maven Pro"/>
            </a:endParaRPr>
          </a:p>
        </p:txBody>
      </p:sp>
      <p:pic>
        <p:nvPicPr>
          <p:cNvPr id="237" name="Google Shape;237;p35"/>
          <p:cNvPicPr preferRelativeResize="0"/>
          <p:nvPr/>
        </p:nvPicPr>
        <p:blipFill>
          <a:blip r:embed="rId3">
            <a:alphaModFix/>
          </a:blip>
          <a:stretch>
            <a:fillRect/>
          </a:stretch>
        </p:blipFill>
        <p:spPr>
          <a:xfrm>
            <a:off x="5086301" y="730625"/>
            <a:ext cx="3745750" cy="3571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272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Data Sources</a:t>
            </a:r>
            <a:endParaRPr b="1">
              <a:solidFill>
                <a:schemeClr val="lt1"/>
              </a:solidFill>
              <a:latin typeface="Maven Pro"/>
              <a:ea typeface="Maven Pro"/>
              <a:cs typeface="Maven Pro"/>
              <a:sym typeface="Maven Pro"/>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lt1"/>
                </a:solidFill>
                <a:latin typeface="Maven Pro"/>
                <a:ea typeface="Maven Pro"/>
                <a:cs typeface="Maven Pro"/>
                <a:sym typeface="Maven Pro"/>
              </a:rPr>
              <a:t>Data sources include ESPN, Basketball-Reference, Twitter, Five-ThirtyEight, and Wikipedia. </a:t>
            </a:r>
            <a:endParaRPr sz="1400" b="1">
              <a:solidFill>
                <a:schemeClr val="lt1"/>
              </a:solidFill>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r>
              <a:rPr lang="en" sz="1400">
                <a:solidFill>
                  <a:schemeClr val="lt1"/>
                </a:solidFill>
                <a:latin typeface="Maven Pro"/>
                <a:ea typeface="Maven Pro"/>
                <a:cs typeface="Maven Pro"/>
                <a:sym typeface="Maven Pro"/>
              </a:rPr>
              <a:t>The competition furnished 17 excel files with approximately 13,000 data points. They described diverse data such as Team level statistics (‘Team Valuation’, ‘Team Attendance’) and Player level statistics (Offensive rating, Defensive rating, Age).</a:t>
            </a:r>
            <a:endParaRPr sz="1400" b="1">
              <a:solidFill>
                <a:schemeClr val="lt1"/>
              </a:solidFill>
              <a:latin typeface="Maven Pro"/>
              <a:ea typeface="Maven Pro"/>
              <a:cs typeface="Maven Pro"/>
              <a:sym typeface="Maven Pro"/>
            </a:endParaRPr>
          </a:p>
        </p:txBody>
      </p:sp>
      <p:pic>
        <p:nvPicPr>
          <p:cNvPr id="71" name="Google Shape;71;p15"/>
          <p:cNvPicPr preferRelativeResize="0"/>
          <p:nvPr/>
        </p:nvPicPr>
        <p:blipFill>
          <a:blip r:embed="rId3">
            <a:alphaModFix/>
          </a:blip>
          <a:stretch>
            <a:fillRect/>
          </a:stretch>
        </p:blipFill>
        <p:spPr>
          <a:xfrm>
            <a:off x="492082" y="2571750"/>
            <a:ext cx="3392969" cy="1699825"/>
          </a:xfrm>
          <a:prstGeom prst="rect">
            <a:avLst/>
          </a:prstGeom>
          <a:noFill/>
          <a:ln>
            <a:noFill/>
          </a:ln>
        </p:spPr>
      </p:pic>
      <p:pic>
        <p:nvPicPr>
          <p:cNvPr id="72" name="Google Shape;72;p15"/>
          <p:cNvPicPr preferRelativeResize="0"/>
          <p:nvPr/>
        </p:nvPicPr>
        <p:blipFill>
          <a:blip r:embed="rId4">
            <a:alphaModFix/>
          </a:blip>
          <a:stretch>
            <a:fillRect/>
          </a:stretch>
        </p:blipFill>
        <p:spPr>
          <a:xfrm>
            <a:off x="4876225" y="2571750"/>
            <a:ext cx="3021926" cy="1699825"/>
          </a:xfrm>
          <a:prstGeom prst="rect">
            <a:avLst/>
          </a:prstGeom>
          <a:noFill/>
          <a:ln>
            <a:noFill/>
          </a:ln>
        </p:spPr>
      </p:pic>
      <p:pic>
        <p:nvPicPr>
          <p:cNvPr id="73" name="Google Shape;73;p15"/>
          <p:cNvPicPr preferRelativeResize="0"/>
          <p:nvPr/>
        </p:nvPicPr>
        <p:blipFill>
          <a:blip r:embed="rId5">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82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Maven Pro"/>
                <a:ea typeface="Maven Pro"/>
                <a:cs typeface="Maven Pro"/>
                <a:sym typeface="Maven Pro"/>
              </a:rPr>
              <a:t>Explanations of Acronyms used in Analysis</a:t>
            </a:r>
            <a:endParaRPr b="1">
              <a:solidFill>
                <a:srgbClr val="FFFFFF"/>
              </a:solidFill>
              <a:latin typeface="Maven Pro"/>
              <a:ea typeface="Maven Pro"/>
              <a:cs typeface="Maven Pro"/>
              <a:sym typeface="Maven Pro"/>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AutoNum type="arabicPeriod"/>
            </a:pPr>
            <a:r>
              <a:rPr lang="en" sz="1400">
                <a:solidFill>
                  <a:srgbClr val="FFFFFF"/>
                </a:solidFill>
                <a:latin typeface="Maven Pro"/>
                <a:ea typeface="Maven Pro"/>
                <a:cs typeface="Maven Pro"/>
                <a:sym typeface="Maven Pro"/>
              </a:rPr>
              <a:t>Player’s Wins (wins_rpm): Provides an estimate of the number of wins each player has contributed to his team’s wins total on the season. RPM wins include the player’s Real Plus-Minus and his number of possessions played.</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AutoNum type="arabicPeriod"/>
            </a:pPr>
            <a:r>
              <a:rPr lang="en" sz="1400">
                <a:solidFill>
                  <a:srgbClr val="FFFFFF"/>
                </a:solidFill>
                <a:latin typeface="Maven Pro"/>
                <a:ea typeface="Maven Pro"/>
                <a:cs typeface="Maven Pro"/>
                <a:sym typeface="Maven Pro"/>
              </a:rPr>
              <a:t>MP: Minutes played</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TOTAL: Total attendance </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AVG: Average attendance</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PCT: percentage of average capacity</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VALUE_MILLIONS: Team value in millions</a:t>
            </a:r>
            <a:endParaRPr sz="1400">
              <a:solidFill>
                <a:srgbClr val="FFFFFF"/>
              </a:solidFill>
              <a:latin typeface="Maven Pro"/>
              <a:ea typeface="Maven Pro"/>
              <a:cs typeface="Maven Pro"/>
              <a:sym typeface="Maven Pro"/>
            </a:endParaRPr>
          </a:p>
          <a:p>
            <a:pPr marL="457200" lvl="0" indent="-317500" algn="l" rtl="0">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ELO: </a:t>
            </a:r>
            <a:r>
              <a:rPr lang="en" sz="1400">
                <a:solidFill>
                  <a:schemeClr val="lt1"/>
                </a:solidFill>
                <a:latin typeface="Maven Pro"/>
                <a:ea typeface="Maven Pro"/>
                <a:cs typeface="Maven Pro"/>
                <a:sym typeface="Maven Pro"/>
              </a:rPr>
              <a:t>Rating system to calculate the relative skill levels of players in competitor-versus-competitor games</a:t>
            </a:r>
            <a:endParaRPr sz="1400">
              <a:solidFill>
                <a:srgbClr val="FFFFFF"/>
              </a:solidFill>
              <a:latin typeface="Maven Pro"/>
              <a:ea typeface="Maven Pro"/>
              <a:cs typeface="Maven Pro"/>
              <a:sym typeface="Maven Pro"/>
            </a:endParaRPr>
          </a:p>
        </p:txBody>
      </p:sp>
      <p:pic>
        <p:nvPicPr>
          <p:cNvPr id="80" name="Google Shape;80;p16"/>
          <p:cNvPicPr preferRelativeResize="0"/>
          <p:nvPr/>
        </p:nvPicPr>
        <p:blipFill>
          <a:blip r:embed="rId3">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18750" y="1275075"/>
            <a:ext cx="4880000" cy="3391350"/>
          </a:xfrm>
          <a:prstGeom prst="rect">
            <a:avLst/>
          </a:prstGeom>
          <a:noFill/>
          <a:ln>
            <a:noFill/>
          </a:ln>
        </p:spPr>
      </p:pic>
      <p:pic>
        <p:nvPicPr>
          <p:cNvPr id="86" name="Google Shape;86;p17"/>
          <p:cNvPicPr preferRelativeResize="0"/>
          <p:nvPr/>
        </p:nvPicPr>
        <p:blipFill>
          <a:blip r:embed="rId4">
            <a:alphaModFix/>
          </a:blip>
          <a:stretch>
            <a:fillRect/>
          </a:stretch>
        </p:blipFill>
        <p:spPr>
          <a:xfrm>
            <a:off x="8452507" y="4009949"/>
            <a:ext cx="510216" cy="1133557"/>
          </a:xfrm>
          <a:prstGeom prst="rect">
            <a:avLst/>
          </a:prstGeom>
          <a:noFill/>
          <a:ln>
            <a:noFill/>
          </a:ln>
        </p:spPr>
      </p:pic>
      <p:sp>
        <p:nvSpPr>
          <p:cNvPr id="87" name="Google Shape;87;p17"/>
          <p:cNvSpPr txBox="1">
            <a:spLocks noGrp="1"/>
          </p:cNvSpPr>
          <p:nvPr>
            <p:ph type="title"/>
          </p:nvPr>
        </p:nvSpPr>
        <p:spPr>
          <a:xfrm>
            <a:off x="311700" y="282375"/>
            <a:ext cx="89235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lt1"/>
                </a:solidFill>
                <a:latin typeface="Maven Pro"/>
                <a:ea typeface="Maven Pro"/>
                <a:cs typeface="Maven Pro"/>
                <a:sym typeface="Maven Pro"/>
              </a:rPr>
              <a:t>Identifying Relationships between Court Performances, Salary, and Social Media to Player Wins</a:t>
            </a:r>
            <a:endParaRPr sz="2000" b="1">
              <a:solidFill>
                <a:schemeClr val="lt1"/>
              </a:solidFill>
              <a:latin typeface="Maven Pro"/>
              <a:ea typeface="Maven Pro"/>
              <a:cs typeface="Maven Pro"/>
              <a:sym typeface="Maven Pro"/>
            </a:endParaRPr>
          </a:p>
          <a:p>
            <a:pPr marL="0" lvl="0" indent="0" algn="l" rtl="0">
              <a:spcBef>
                <a:spcPts val="0"/>
              </a:spcBef>
              <a:spcAft>
                <a:spcPts val="0"/>
              </a:spcAft>
              <a:buNone/>
            </a:pPr>
            <a:endParaRPr sz="2000" b="1">
              <a:solidFill>
                <a:srgbClr val="FFFFFF"/>
              </a:solidFill>
              <a:latin typeface="Maven Pro"/>
              <a:ea typeface="Maven Pro"/>
              <a:cs typeface="Maven Pro"/>
              <a:sym typeface="Maven Pro"/>
            </a:endParaRPr>
          </a:p>
        </p:txBody>
      </p:sp>
      <p:sp>
        <p:nvSpPr>
          <p:cNvPr id="88" name="Google Shape;88;p17"/>
          <p:cNvSpPr txBox="1">
            <a:spLocks noGrp="1"/>
          </p:cNvSpPr>
          <p:nvPr>
            <p:ph type="body" idx="1"/>
          </p:nvPr>
        </p:nvSpPr>
        <p:spPr>
          <a:xfrm>
            <a:off x="5022725" y="1551800"/>
            <a:ext cx="4140900" cy="2388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Font typeface="Maven Pro"/>
              <a:buAutoNum type="arabicPeriod"/>
            </a:pPr>
            <a:r>
              <a:rPr lang="en" sz="1400">
                <a:solidFill>
                  <a:schemeClr val="lt1"/>
                </a:solidFill>
                <a:latin typeface="Maven Pro"/>
                <a:ea typeface="Maven Pro"/>
                <a:cs typeface="Maven Pro"/>
                <a:sym typeface="Maven Pro"/>
              </a:rPr>
              <a:t>Both Twitter RT and FAV counts have strong positive association with Wikipedia Pageviews.</a:t>
            </a:r>
            <a:endParaRPr sz="1400">
              <a:solidFill>
                <a:schemeClr val="lt1"/>
              </a:solidFill>
              <a:latin typeface="Maven Pro"/>
              <a:ea typeface="Maven Pro"/>
              <a:cs typeface="Maven Pro"/>
              <a:sym typeface="Maven Pro"/>
            </a:endParaRPr>
          </a:p>
          <a:p>
            <a:pPr marL="457200" lvl="0" indent="0" algn="l" rtl="0">
              <a:lnSpc>
                <a:spcPct val="100000"/>
              </a:lnSpc>
              <a:spcBef>
                <a:spcPts val="0"/>
              </a:spcBef>
              <a:spcAft>
                <a:spcPts val="0"/>
              </a:spcAft>
              <a:buNone/>
            </a:pPr>
            <a:endParaRPr sz="1400">
              <a:solidFill>
                <a:schemeClr val="lt1"/>
              </a:solidFill>
              <a:latin typeface="Maven Pro"/>
              <a:ea typeface="Maven Pro"/>
              <a:cs typeface="Maven Pro"/>
              <a:sym typeface="Maven Pro"/>
            </a:endParaRPr>
          </a:p>
          <a:p>
            <a:pPr marL="457200" lvl="0" indent="-317500" algn="l" rtl="0">
              <a:lnSpc>
                <a:spcPct val="100000"/>
              </a:lnSpc>
              <a:spcBef>
                <a:spcPts val="0"/>
              </a:spcBef>
              <a:spcAft>
                <a:spcPts val="0"/>
              </a:spcAft>
              <a:buClr>
                <a:schemeClr val="lt1"/>
              </a:buClr>
              <a:buSzPts val="1400"/>
              <a:buFont typeface="Maven Pro"/>
              <a:buAutoNum type="arabicPeriod"/>
            </a:pPr>
            <a:r>
              <a:rPr lang="en" sz="1400">
                <a:solidFill>
                  <a:schemeClr val="lt1"/>
                </a:solidFill>
                <a:latin typeface="Maven Pro"/>
                <a:ea typeface="Maven Pro"/>
                <a:cs typeface="Maven Pro"/>
                <a:sym typeface="Maven Pro"/>
              </a:rPr>
              <a:t>Wins have strong positive correlation with PS/G, FG, FT, FTA, PIE, MP.</a:t>
            </a:r>
            <a:endParaRPr sz="1400">
              <a:solidFill>
                <a:schemeClr val="lt1"/>
              </a:solidFill>
              <a:latin typeface="Maven Pro"/>
              <a:ea typeface="Maven Pro"/>
              <a:cs typeface="Maven Pro"/>
              <a:sym typeface="Maven Pro"/>
            </a:endParaRPr>
          </a:p>
          <a:p>
            <a:pPr marL="457200" lvl="0" indent="0" algn="l" rtl="0">
              <a:lnSpc>
                <a:spcPct val="100000"/>
              </a:lnSpc>
              <a:spcBef>
                <a:spcPts val="0"/>
              </a:spcBef>
              <a:spcAft>
                <a:spcPts val="0"/>
              </a:spcAft>
              <a:buNone/>
            </a:pPr>
            <a:endParaRPr sz="1400">
              <a:solidFill>
                <a:schemeClr val="lt1"/>
              </a:solidFill>
              <a:latin typeface="Maven Pro"/>
              <a:ea typeface="Maven Pro"/>
              <a:cs typeface="Maven Pro"/>
              <a:sym typeface="Maven Pro"/>
            </a:endParaRPr>
          </a:p>
          <a:p>
            <a:pPr marL="457200" lvl="0" indent="-317500" algn="l" rtl="0">
              <a:lnSpc>
                <a:spcPct val="100000"/>
              </a:lnSpc>
              <a:spcBef>
                <a:spcPts val="0"/>
              </a:spcBef>
              <a:spcAft>
                <a:spcPts val="0"/>
              </a:spcAft>
              <a:buClr>
                <a:schemeClr val="lt1"/>
              </a:buClr>
              <a:buSzPts val="1400"/>
              <a:buFont typeface="Maven Pro"/>
              <a:buAutoNum type="arabicPeriod"/>
            </a:pPr>
            <a:r>
              <a:rPr lang="en" sz="1400">
                <a:solidFill>
                  <a:schemeClr val="lt1"/>
                </a:solidFill>
                <a:latin typeface="Maven Pro"/>
                <a:ea typeface="Maven Pro"/>
                <a:cs typeface="Maven Pro"/>
                <a:sym typeface="Maven Pro"/>
              </a:rPr>
              <a:t>Salary has strong correlation with WINS and MP.</a:t>
            </a:r>
            <a:endParaRPr sz="1400">
              <a:solidFill>
                <a:schemeClr val="lt1"/>
              </a:solidFill>
              <a:latin typeface="Maven Pro"/>
              <a:ea typeface="Maven Pro"/>
              <a:cs typeface="Maven Pro"/>
              <a:sym typeface="Maven Pro"/>
            </a:endParaRPr>
          </a:p>
          <a:p>
            <a:pPr marL="0" lvl="0" indent="0" algn="l" rtl="0">
              <a:lnSpc>
                <a:spcPct val="100000"/>
              </a:lnSpc>
              <a:spcBef>
                <a:spcPts val="0"/>
              </a:spcBef>
              <a:spcAft>
                <a:spcPts val="0"/>
              </a:spcAft>
              <a:buNone/>
            </a:pPr>
            <a:endParaRPr sz="1400">
              <a:solidFill>
                <a:schemeClr val="lt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68200" y="184200"/>
            <a:ext cx="8540400" cy="8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FFFFFF"/>
                </a:solidFill>
                <a:latin typeface="Maven Pro"/>
                <a:ea typeface="Maven Pro"/>
                <a:cs typeface="Maven Pro"/>
                <a:sym typeface="Maven Pro"/>
              </a:rPr>
              <a:t>Upper Echelon of Player Wins and Minute Played is Highly Dominated with Point Guards and Small Forwards</a:t>
            </a:r>
            <a:endParaRPr sz="2000" b="1">
              <a:solidFill>
                <a:srgbClr val="FFFFFF"/>
              </a:solidFill>
              <a:latin typeface="Maven Pro"/>
              <a:ea typeface="Maven Pro"/>
              <a:cs typeface="Maven Pro"/>
              <a:sym typeface="Maven Pro"/>
            </a:endParaRPr>
          </a:p>
        </p:txBody>
      </p:sp>
      <p:pic>
        <p:nvPicPr>
          <p:cNvPr id="94" name="Google Shape;94;p18" descr="A close up of a map&#10;&#10;Description automatically generated"/>
          <p:cNvPicPr preferRelativeResize="0"/>
          <p:nvPr/>
        </p:nvPicPr>
        <p:blipFill>
          <a:blip r:embed="rId3">
            <a:alphaModFix/>
          </a:blip>
          <a:stretch>
            <a:fillRect/>
          </a:stretch>
        </p:blipFill>
        <p:spPr>
          <a:xfrm>
            <a:off x="334775" y="1165700"/>
            <a:ext cx="6780025" cy="3460775"/>
          </a:xfrm>
          <a:prstGeom prst="rect">
            <a:avLst/>
          </a:prstGeom>
          <a:noFill/>
          <a:ln>
            <a:noFill/>
          </a:ln>
        </p:spPr>
      </p:pic>
      <p:pic>
        <p:nvPicPr>
          <p:cNvPr id="95" name="Google Shape;95;p18"/>
          <p:cNvPicPr preferRelativeResize="0"/>
          <p:nvPr/>
        </p:nvPicPr>
        <p:blipFill>
          <a:blip r:embed="rId4">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Maven Pro"/>
                <a:ea typeface="Maven Pro"/>
                <a:cs typeface="Maven Pro"/>
                <a:sym typeface="Maven Pro"/>
              </a:rPr>
              <a:t>Center and Point Forward Have Higher Median Salary than The Rest</a:t>
            </a:r>
            <a:endParaRPr sz="2000" b="1">
              <a:solidFill>
                <a:srgbClr val="FFFFFF"/>
              </a:solidFill>
              <a:latin typeface="Maven Pro"/>
              <a:ea typeface="Maven Pro"/>
              <a:cs typeface="Maven Pro"/>
              <a:sym typeface="Maven Pro"/>
            </a:endParaRPr>
          </a:p>
        </p:txBody>
      </p:sp>
      <p:pic>
        <p:nvPicPr>
          <p:cNvPr id="101" name="Google Shape;101;p19"/>
          <p:cNvPicPr preferRelativeResize="0"/>
          <p:nvPr/>
        </p:nvPicPr>
        <p:blipFill>
          <a:blip r:embed="rId3">
            <a:alphaModFix/>
          </a:blip>
          <a:stretch>
            <a:fillRect/>
          </a:stretch>
        </p:blipFill>
        <p:spPr>
          <a:xfrm>
            <a:off x="757175" y="873025"/>
            <a:ext cx="6556525" cy="4006125"/>
          </a:xfrm>
          <a:prstGeom prst="rect">
            <a:avLst/>
          </a:prstGeom>
          <a:noFill/>
          <a:ln>
            <a:noFill/>
          </a:ln>
        </p:spPr>
      </p:pic>
      <p:pic>
        <p:nvPicPr>
          <p:cNvPr id="102" name="Google Shape;102;p19"/>
          <p:cNvPicPr preferRelativeResize="0"/>
          <p:nvPr/>
        </p:nvPicPr>
        <p:blipFill>
          <a:blip r:embed="rId4">
            <a:alphaModFix/>
          </a:blip>
          <a:stretch>
            <a:fillRect/>
          </a:stretch>
        </p:blipFill>
        <p:spPr>
          <a:xfrm>
            <a:off x="8452507" y="4009949"/>
            <a:ext cx="510216" cy="11335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4784825" y="971550"/>
            <a:ext cx="4177901" cy="2914500"/>
          </a:xfrm>
          <a:prstGeom prst="rect">
            <a:avLst/>
          </a:prstGeom>
          <a:noFill/>
          <a:ln>
            <a:noFill/>
          </a:ln>
        </p:spPr>
      </p:pic>
      <p:pic>
        <p:nvPicPr>
          <p:cNvPr id="108" name="Google Shape;108;p20"/>
          <p:cNvPicPr preferRelativeResize="0"/>
          <p:nvPr/>
        </p:nvPicPr>
        <p:blipFill>
          <a:blip r:embed="rId4">
            <a:alphaModFix/>
          </a:blip>
          <a:stretch>
            <a:fillRect/>
          </a:stretch>
        </p:blipFill>
        <p:spPr>
          <a:xfrm>
            <a:off x="133050" y="1009775"/>
            <a:ext cx="3990350" cy="2838050"/>
          </a:xfrm>
          <a:prstGeom prst="rect">
            <a:avLst/>
          </a:prstGeom>
          <a:noFill/>
          <a:ln>
            <a:noFill/>
          </a:ln>
        </p:spPr>
      </p:pic>
      <p:sp>
        <p:nvSpPr>
          <p:cNvPr id="109" name="Google Shape;109;p20"/>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Maven Pro"/>
                <a:ea typeface="Maven Pro"/>
                <a:cs typeface="Maven Pro"/>
                <a:sym typeface="Maven Pro"/>
              </a:rPr>
              <a:t>High performing players with salaries above $25Mn are popular on twitter and wikipedia pages</a:t>
            </a:r>
            <a:endParaRPr sz="2000" b="1">
              <a:solidFill>
                <a:srgbClr val="FFFFFF"/>
              </a:solidFill>
              <a:latin typeface="Maven Pro"/>
              <a:ea typeface="Maven Pro"/>
              <a:cs typeface="Maven Pro"/>
              <a:sym typeface="Maven Pro"/>
            </a:endParaRPr>
          </a:p>
        </p:txBody>
      </p:sp>
      <p:pic>
        <p:nvPicPr>
          <p:cNvPr id="110" name="Google Shape;110;p20"/>
          <p:cNvPicPr preferRelativeResize="0"/>
          <p:nvPr/>
        </p:nvPicPr>
        <p:blipFill>
          <a:blip r:embed="rId5">
            <a:alphaModFix/>
          </a:blip>
          <a:stretch>
            <a:fillRect/>
          </a:stretch>
        </p:blipFill>
        <p:spPr>
          <a:xfrm>
            <a:off x="8452507" y="4009949"/>
            <a:ext cx="510216" cy="1133557"/>
          </a:xfrm>
          <a:prstGeom prst="rect">
            <a:avLst/>
          </a:prstGeom>
          <a:noFill/>
          <a:ln>
            <a:noFill/>
          </a:ln>
        </p:spPr>
      </p:pic>
      <p:sp>
        <p:nvSpPr>
          <p:cNvPr id="111" name="Google Shape;111;p20"/>
          <p:cNvSpPr txBox="1">
            <a:spLocks noGrp="1"/>
          </p:cNvSpPr>
          <p:nvPr>
            <p:ph type="title"/>
          </p:nvPr>
        </p:nvSpPr>
        <p:spPr>
          <a:xfrm>
            <a:off x="0" y="4467350"/>
            <a:ext cx="8302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lt1"/>
                </a:solidFill>
                <a:latin typeface="Maven Pro"/>
                <a:ea typeface="Maven Pro"/>
                <a:cs typeface="Maven Pro"/>
                <a:sym typeface="Maven Pro"/>
              </a:rPr>
              <a:t>Note: Names displayed on the charts have salaries &gt;$25Mn or 10k wikipedia page views or 6k twitter favourite or wins_rpm&gt;15</a:t>
            </a:r>
            <a:endParaRPr sz="1200" b="1">
              <a:solidFill>
                <a:srgbClr val="FFFFFF"/>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body" idx="1"/>
          </p:nvPr>
        </p:nvSpPr>
        <p:spPr>
          <a:xfrm>
            <a:off x="37625" y="1303900"/>
            <a:ext cx="4654500" cy="2399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Significant correlation between Total attendance(TOTAL), percentage of average capacity(PCT) and value of an NBA</a:t>
            </a:r>
            <a:endParaRPr sz="1400">
              <a:solidFill>
                <a:srgbClr val="FFFFFF"/>
              </a:solidFill>
              <a:latin typeface="Maven Pro"/>
              <a:ea typeface="Maven Pro"/>
              <a:cs typeface="Maven Pro"/>
              <a:sym typeface="Maven Pro"/>
            </a:endParaRPr>
          </a:p>
          <a:p>
            <a:pPr marL="457200" lvl="0" indent="0" algn="l" rtl="0">
              <a:lnSpc>
                <a:spcPct val="100000"/>
              </a:lnSpc>
              <a:spcBef>
                <a:spcPts val="0"/>
              </a:spcBef>
              <a:spcAft>
                <a:spcPts val="0"/>
              </a:spcAft>
              <a:buNone/>
            </a:pPr>
            <a:endParaRPr sz="1400">
              <a:solidFill>
                <a:srgbClr val="FFFFFF"/>
              </a:solidFill>
              <a:latin typeface="Maven Pro"/>
              <a:ea typeface="Maven Pro"/>
              <a:cs typeface="Maven Pro"/>
              <a:sym typeface="Maven Pro"/>
            </a:endParaRPr>
          </a:p>
          <a:p>
            <a:pPr marL="457200" lvl="0" indent="-317500" algn="l" rtl="0">
              <a:lnSpc>
                <a:spcPct val="100000"/>
              </a:lnSpc>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Only 29% of the data explains positive correlation across ELO(an indicator for relative team performance) and total attendance.</a:t>
            </a:r>
            <a:endParaRPr sz="1400">
              <a:solidFill>
                <a:srgbClr val="FFFFFF"/>
              </a:solidFill>
              <a:latin typeface="Maven Pro"/>
              <a:ea typeface="Maven Pro"/>
              <a:cs typeface="Maven Pro"/>
              <a:sym typeface="Maven Pro"/>
            </a:endParaRPr>
          </a:p>
          <a:p>
            <a:pPr marL="457200" lvl="0" indent="0" algn="l" rtl="0">
              <a:lnSpc>
                <a:spcPct val="100000"/>
              </a:lnSpc>
              <a:spcBef>
                <a:spcPts val="0"/>
              </a:spcBef>
              <a:spcAft>
                <a:spcPts val="0"/>
              </a:spcAft>
              <a:buNone/>
            </a:pPr>
            <a:endParaRPr sz="1400">
              <a:solidFill>
                <a:srgbClr val="FFFFFF"/>
              </a:solidFill>
              <a:latin typeface="Maven Pro"/>
              <a:ea typeface="Maven Pro"/>
              <a:cs typeface="Maven Pro"/>
              <a:sym typeface="Maven Pro"/>
            </a:endParaRPr>
          </a:p>
          <a:p>
            <a:pPr marL="457200" lvl="0" indent="-317500" algn="l" rtl="0">
              <a:lnSpc>
                <a:spcPct val="100000"/>
              </a:lnSpc>
              <a:spcBef>
                <a:spcPts val="0"/>
              </a:spcBef>
              <a:spcAft>
                <a:spcPts val="0"/>
              </a:spcAft>
              <a:buClr>
                <a:srgbClr val="FFFFFF"/>
              </a:buClr>
              <a:buSzPts val="1400"/>
              <a:buFont typeface="Maven Pro"/>
              <a:buAutoNum type="arabicPeriod"/>
            </a:pPr>
            <a:r>
              <a:rPr lang="en" sz="1400">
                <a:solidFill>
                  <a:srgbClr val="FFFFFF"/>
                </a:solidFill>
                <a:latin typeface="Maven Pro"/>
                <a:ea typeface="Maven Pro"/>
                <a:cs typeface="Maven Pro"/>
                <a:sym typeface="Maven Pro"/>
              </a:rPr>
              <a:t>The correlation matrix shows that 53% of the data explains positive correlation between team value and total attendance.</a:t>
            </a:r>
            <a:endParaRPr sz="1400">
              <a:solidFill>
                <a:srgbClr val="FFFFFF"/>
              </a:solidFill>
              <a:latin typeface="Maven Pro"/>
              <a:ea typeface="Maven Pro"/>
              <a:cs typeface="Maven Pro"/>
              <a:sym typeface="Maven Pro"/>
            </a:endParaRPr>
          </a:p>
        </p:txBody>
      </p:sp>
      <p:pic>
        <p:nvPicPr>
          <p:cNvPr id="117" name="Google Shape;117;p21" descr="A close up of a map&#10;&#10;Description automatically generated"/>
          <p:cNvPicPr preferRelativeResize="0"/>
          <p:nvPr/>
        </p:nvPicPr>
        <p:blipFill>
          <a:blip r:embed="rId3">
            <a:alphaModFix/>
          </a:blip>
          <a:stretch>
            <a:fillRect/>
          </a:stretch>
        </p:blipFill>
        <p:spPr>
          <a:xfrm>
            <a:off x="4814350" y="1170563"/>
            <a:ext cx="4238600" cy="2645807"/>
          </a:xfrm>
          <a:prstGeom prst="rect">
            <a:avLst/>
          </a:prstGeom>
          <a:noFill/>
          <a:ln>
            <a:noFill/>
          </a:ln>
        </p:spPr>
      </p:pic>
      <p:pic>
        <p:nvPicPr>
          <p:cNvPr id="118" name="Google Shape;118;p21"/>
          <p:cNvPicPr preferRelativeResize="0"/>
          <p:nvPr/>
        </p:nvPicPr>
        <p:blipFill>
          <a:blip r:embed="rId4">
            <a:alphaModFix/>
          </a:blip>
          <a:stretch>
            <a:fillRect/>
          </a:stretch>
        </p:blipFill>
        <p:spPr>
          <a:xfrm>
            <a:off x="8452507" y="4009949"/>
            <a:ext cx="510216" cy="1133557"/>
          </a:xfrm>
          <a:prstGeom prst="rect">
            <a:avLst/>
          </a:prstGeom>
          <a:noFill/>
          <a:ln>
            <a:noFill/>
          </a:ln>
        </p:spPr>
      </p:pic>
      <p:sp>
        <p:nvSpPr>
          <p:cNvPr id="119" name="Google Shape;119;p21"/>
          <p:cNvSpPr txBox="1">
            <a:spLocks noGrp="1"/>
          </p:cNvSpPr>
          <p:nvPr>
            <p:ph type="title"/>
          </p:nvPr>
        </p:nvSpPr>
        <p:spPr>
          <a:xfrm>
            <a:off x="213525" y="100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Maven Pro"/>
                <a:ea typeface="Maven Pro"/>
                <a:cs typeface="Maven Pro"/>
                <a:sym typeface="Maven Pro"/>
              </a:rPr>
              <a:t>Significant correlation is observed between Total attendance and Team valuation</a:t>
            </a:r>
            <a:endParaRPr sz="2000" b="1">
              <a:solidFill>
                <a:srgbClr val="FFFFFF"/>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1447</Words>
  <Application>Microsoft Macintosh PowerPoint</Application>
  <PresentationFormat>On-screen Show (16:9)</PresentationFormat>
  <Paragraphs>99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Maven Pro</vt:lpstr>
      <vt:lpstr>Simple Light</vt:lpstr>
      <vt:lpstr>Social Power in NBA NBA on court performance with social influence, popularity and power</vt:lpstr>
      <vt:lpstr>Problem Statement</vt:lpstr>
      <vt:lpstr>Data Sources</vt:lpstr>
      <vt:lpstr>Explanations of Acronyms used in Analysis</vt:lpstr>
      <vt:lpstr>Identifying Relationships between Court Performances, Salary, and Social Media to Player Wins </vt:lpstr>
      <vt:lpstr>Upper Echelon of Player Wins and Minute Played is Highly Dominated with Point Guards and Small Forwards</vt:lpstr>
      <vt:lpstr>Center and Point Forward Have Higher Median Salary than The Rest</vt:lpstr>
      <vt:lpstr>High performing players with salaries above $25Mn are popular on twitter and wikipedia pages</vt:lpstr>
      <vt:lpstr>Significant correlation is observed between Total attendance and Team valuation</vt:lpstr>
      <vt:lpstr>Team valuation with &gt;1 billion has higher attendance for both eastern and western conference teams</vt:lpstr>
      <vt:lpstr>High performing teams have higher attendance for both eastern and western conference teams</vt:lpstr>
      <vt:lpstr>For teams with high performance and attendance, Team managers can make changes that could significantly raise the Team valuation </vt:lpstr>
      <vt:lpstr>Player Level OLS Models to Identify Relationships</vt:lpstr>
      <vt:lpstr>Social Media and Player Wins  (R-Squared = 0.217)</vt:lpstr>
      <vt:lpstr>Salary and Player Wins (R-Squared = .305, p-value &lt; 0.01)</vt:lpstr>
      <vt:lpstr>MP above vs below average and salary impact on The Player’s Wins (R-Squared .424)</vt:lpstr>
      <vt:lpstr>Defensive Skills Impact on Player’s Wins</vt:lpstr>
      <vt:lpstr>Offensive Skills Impact on Player’s Wins</vt:lpstr>
      <vt:lpstr>Salary Differences between Above vs Below Average MP Players</vt:lpstr>
      <vt:lpstr>Propensity Score Matching Result</vt:lpstr>
      <vt:lpstr>Player Level Conclusion</vt:lpstr>
      <vt:lpstr>Team Level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Power in NBA NBA on court performance with social influence, popularity and power</dc:title>
  <cp:lastModifiedBy>Jennifer Siwu-MSBA20B</cp:lastModifiedBy>
  <cp:revision>2</cp:revision>
  <dcterms:modified xsi:type="dcterms:W3CDTF">2020-03-12T17:50:48Z</dcterms:modified>
</cp:coreProperties>
</file>